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7" r:id="rId2"/>
    <p:sldId id="259" r:id="rId3"/>
    <p:sldId id="258" r:id="rId4"/>
    <p:sldId id="295" r:id="rId5"/>
    <p:sldId id="264" r:id="rId6"/>
    <p:sldId id="263" r:id="rId7"/>
    <p:sldId id="286" r:id="rId8"/>
    <p:sldId id="266" r:id="rId9"/>
    <p:sldId id="262" r:id="rId10"/>
    <p:sldId id="293" r:id="rId11"/>
    <p:sldId id="287" r:id="rId12"/>
    <p:sldId id="296" r:id="rId13"/>
    <p:sldId id="285" r:id="rId14"/>
    <p:sldId id="261" r:id="rId15"/>
    <p:sldId id="290" r:id="rId16"/>
    <p:sldId id="288" r:id="rId17"/>
    <p:sldId id="292" r:id="rId18"/>
    <p:sldId id="272" r:id="rId19"/>
    <p:sldId id="270" r:id="rId20"/>
    <p:sldId id="268" r:id="rId21"/>
    <p:sldId id="278" r:id="rId22"/>
    <p:sldId id="277" r:id="rId23"/>
    <p:sldId id="279" r:id="rId24"/>
    <p:sldId id="291" r:id="rId25"/>
    <p:sldId id="282" r:id="rId26"/>
    <p:sldId id="294" r:id="rId27"/>
    <p:sldId id="26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858C"/>
    <a:srgbClr val="6E7883"/>
    <a:srgbClr val="B4BBC2"/>
    <a:srgbClr val="A1C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7" autoAdjust="0"/>
    <p:restoredTop sz="93248" autoAdjust="0"/>
  </p:normalViewPr>
  <p:slideViewPr>
    <p:cSldViewPr snapToGrid="0" snapToObjects="1">
      <p:cViewPr varScale="1">
        <p:scale>
          <a:sx n="86" d="100"/>
          <a:sy n="86" d="100"/>
        </p:scale>
        <p:origin x="160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2164916722680494E-2"/>
          <c:y val="0.22926491918773312"/>
          <c:w val="0.9217479612179087"/>
          <c:h val="0.72374812152903489"/>
        </c:manualLayout>
      </c:layout>
      <c:pie3DChart>
        <c:varyColors val="1"/>
        <c:ser>
          <c:idx val="0"/>
          <c:order val="0"/>
          <c:tx>
            <c:strRef>
              <c:f>Hoja1!$B$1</c:f>
              <c:strCache>
                <c:ptCount val="1"/>
                <c:pt idx="0">
                  <c:v>CANALES DE ATENCIÓN</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D727-4149-9752-969BF3F0C89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D727-4149-9752-969BF3F0C89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D727-4149-9752-969BF3F0C89B}"/>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D727-4149-9752-969BF3F0C89B}"/>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D727-4149-9752-969BF3F0C89B}"/>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D727-4149-9752-969BF3F0C89B}"/>
              </c:ext>
            </c:extLst>
          </c:dPt>
          <c:dLbls>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mn-cs"/>
                    </a:defRPr>
                  </a:pPr>
                  <a:endParaRPr lang="es-CO"/>
                </a:p>
              </c:txPr>
              <c:dLblPos val="outEnd"/>
              <c:showLegendKey val="0"/>
              <c:showVal val="0"/>
              <c:showCatName val="1"/>
              <c:showSerName val="0"/>
              <c:showPercent val="1"/>
              <c:showBubbleSize val="0"/>
            </c:dLbl>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Calibri" panose="020F0502020204030204" pitchFamily="34" charset="0"/>
                      <a:ea typeface="+mn-ea"/>
                      <a:cs typeface="+mn-cs"/>
                    </a:defRPr>
                  </a:pPr>
                  <a:endParaRPr lang="es-CO"/>
                </a:p>
              </c:txPr>
              <c:dLblPos val="outEnd"/>
              <c:showLegendKey val="0"/>
              <c:showVal val="0"/>
              <c:showCatName val="1"/>
              <c:showSerName val="0"/>
              <c:showPercent val="1"/>
              <c:showBubbleSize val="0"/>
            </c:dLbl>
            <c:dLbl>
              <c:idx val="2"/>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Calibri" panose="020F0502020204030204" pitchFamily="34" charset="0"/>
                      <a:ea typeface="+mn-ea"/>
                      <a:cs typeface="+mn-cs"/>
                    </a:defRPr>
                  </a:pPr>
                  <a:endParaRPr lang="es-CO"/>
                </a:p>
              </c:txPr>
              <c:dLblPos val="outEnd"/>
              <c:showLegendKey val="0"/>
              <c:showVal val="0"/>
              <c:showCatName val="1"/>
              <c:showSerName val="0"/>
              <c:showPercent val="1"/>
              <c:showBubbleSize val="0"/>
            </c:dLbl>
            <c:dLbl>
              <c:idx val="3"/>
              <c:layout>
                <c:manualLayout>
                  <c:x val="-5.9322024002064662E-3"/>
                  <c:y val="-0.1381578947368421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Calibri" panose="020F0502020204030204" pitchFamily="34" charset="0"/>
                      <a:ea typeface="+mn-ea"/>
                      <a:cs typeface="+mn-cs"/>
                    </a:defRPr>
                  </a:pPr>
                  <a:endParaRPr lang="es-CO"/>
                </a:p>
              </c:txPr>
              <c:dLblPos val="bestFit"/>
              <c:showLegendKey val="0"/>
              <c:showVal val="0"/>
              <c:showCatName val="1"/>
              <c:showSerName val="0"/>
              <c:showPercent val="1"/>
              <c:showBubbleSize val="0"/>
              <c:extLst>
                <c:ext xmlns:c15="http://schemas.microsoft.com/office/drawing/2012/chart" uri="{CE6537A1-D6FC-4f65-9D91-7224C49458BB}"/>
              </c:extLst>
            </c:dLbl>
            <c:dLbl>
              <c:idx val="4"/>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Calibri" panose="020F0502020204030204" pitchFamily="34" charset="0"/>
                      <a:ea typeface="+mn-ea"/>
                      <a:cs typeface="+mn-cs"/>
                    </a:defRPr>
                  </a:pPr>
                  <a:endParaRPr lang="es-CO"/>
                </a:p>
              </c:txPr>
              <c:dLblPos val="outEnd"/>
              <c:showLegendKey val="0"/>
              <c:showVal val="0"/>
              <c:showCatName val="1"/>
              <c:showSerName val="0"/>
              <c:showPercent val="1"/>
              <c:showBubbleSize val="0"/>
            </c:dLbl>
            <c:dLbl>
              <c:idx val="5"/>
              <c:layout>
                <c:manualLayout>
                  <c:x val="0.22542369120784544"/>
                  <c:y val="-6.2500000000000014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Calibri" panose="020F0502020204030204" pitchFamily="34" charset="0"/>
                      <a:ea typeface="+mn-ea"/>
                      <a:cs typeface="+mn-cs"/>
                    </a:defRPr>
                  </a:pPr>
                  <a:endParaRPr lang="es-CO"/>
                </a:p>
              </c:txPr>
              <c:dLblPos val="bestFit"/>
              <c:showLegendKey val="0"/>
              <c:showVal val="0"/>
              <c:showCatName val="1"/>
              <c:showSerName val="0"/>
              <c:showPercent val="1"/>
              <c:showBubbleSize val="0"/>
              <c:extLs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mn-cs"/>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Hoja1!$A$2:$A$7</c:f>
              <c:strCache>
                <c:ptCount val="6"/>
                <c:pt idx="0">
                  <c:v>Buzón de sugerencias</c:v>
                </c:pt>
                <c:pt idx="1">
                  <c:v>Presencial</c:v>
                </c:pt>
                <c:pt idx="2">
                  <c:v>Sitio Web</c:v>
                </c:pt>
                <c:pt idx="3">
                  <c:v>Correo postal</c:v>
                </c:pt>
                <c:pt idx="4">
                  <c:v>Correo electrónico</c:v>
                </c:pt>
                <c:pt idx="5">
                  <c:v>Telefónico</c:v>
                </c:pt>
              </c:strCache>
            </c:strRef>
          </c:cat>
          <c:val>
            <c:numRef>
              <c:f>Hoja1!$B$2:$B$7</c:f>
              <c:numCache>
                <c:formatCode>General</c:formatCode>
                <c:ptCount val="6"/>
                <c:pt idx="0">
                  <c:v>8</c:v>
                </c:pt>
                <c:pt idx="1">
                  <c:v>3769</c:v>
                </c:pt>
                <c:pt idx="2">
                  <c:v>90</c:v>
                </c:pt>
                <c:pt idx="3">
                  <c:v>757</c:v>
                </c:pt>
                <c:pt idx="4">
                  <c:v>360</c:v>
                </c:pt>
                <c:pt idx="5">
                  <c:v>37</c:v>
                </c:pt>
              </c:numCache>
            </c:numRef>
          </c:val>
          <c:extLst xmlns:c16r2="http://schemas.microsoft.com/office/drawing/2015/06/chart">
            <c:ext xmlns:c16="http://schemas.microsoft.com/office/drawing/2014/chart" uri="{C3380CC4-5D6E-409C-BE32-E72D297353CC}">
              <c16:uniqueId val="{0000000C-D727-4149-9752-969BF3F0C89B}"/>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547847591627183E-2"/>
          <c:y val="0.25271914835887477"/>
          <c:w val="0.97523466609141352"/>
          <c:h val="0.60350075550977622"/>
        </c:manualLayout>
      </c:layout>
      <c:pie3DChart>
        <c:varyColors val="1"/>
        <c:ser>
          <c:idx val="0"/>
          <c:order val="0"/>
          <c:tx>
            <c:strRef>
              <c:f>Hoja1!$B$1</c:f>
              <c:strCache>
                <c:ptCount val="1"/>
                <c:pt idx="0">
                  <c:v># de oficios recibidos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E5A9-4597-9CB8-83DDBCCE5D8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E5A9-4597-9CB8-83DDBCCE5D8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E5A9-4597-9CB8-83DDBCCE5D8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8-3F8E-4DBD-A365-712844D259C4}"/>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3F8E-4DBD-A365-712844D259C4}"/>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6-3F8E-4DBD-A365-712844D259C4}"/>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1.8485916133619808E-2"/>
                  <c:y val="-0.14432990178890001"/>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E5A9-4597-9CB8-83DDBCCE5D83}"/>
                </c:ext>
                <c:ext xmlns:c15="http://schemas.microsoft.com/office/drawing/2012/chart" uri="{CE6537A1-D6FC-4f65-9D91-7224C49458BB}"/>
              </c:extLst>
            </c:dLbl>
            <c:dLbl>
              <c:idx val="1"/>
              <c:layout>
                <c:manualLayout>
                  <c:x val="3.0809860222699493E-3"/>
                  <c:y val="7.354036872507158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24955986780386588"/>
                  <c:y val="0.12328179111135205"/>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20026409144754681"/>
                  <c:y val="-0.10961766213965814"/>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8.0105636579018674E-2"/>
                  <c:y val="-7.517186145811118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5.5457748400859083E-2"/>
                  <c:y val="-0.16788289371588294"/>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3F8E-4DBD-A365-712844D259C4}"/>
                </c:ext>
                <c:ext xmlns:c15="http://schemas.microsoft.com/office/drawing/2012/chart" uri="{CE6537A1-D6FC-4f65-9D91-7224C49458BB}"/>
              </c:extLst>
            </c:dLbl>
            <c:dLbl>
              <c:idx val="6"/>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dLbl>
              <c:idx val="7"/>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Hoja1!$A$2:$A$9</c:f>
              <c:strCache>
                <c:ptCount val="8"/>
                <c:pt idx="0">
                  <c:v>Dp (orden general)</c:v>
                </c:pt>
                <c:pt idx="1">
                  <c:v>Dp (Solicitud desde otra entidad pública))</c:v>
                </c:pt>
                <c:pt idx="2">
                  <c:v>Dp2 (consultas relacionas con la materia)</c:v>
                </c:pt>
                <c:pt idx="3">
                  <c:v>Informativo</c:v>
                </c:pt>
                <c:pt idx="4">
                  <c:v>Otros</c:v>
                </c:pt>
                <c:pt idx="5">
                  <c:v>SQR</c:v>
                </c:pt>
                <c:pt idx="6">
                  <c:v>Trámite</c:v>
                </c:pt>
                <c:pt idx="7">
                  <c:v>Urgente</c:v>
                </c:pt>
              </c:strCache>
            </c:strRef>
          </c:cat>
          <c:val>
            <c:numRef>
              <c:f>Hoja1!$B$2:$B$9</c:f>
              <c:numCache>
                <c:formatCode>General</c:formatCode>
                <c:ptCount val="8"/>
                <c:pt idx="0">
                  <c:v>102</c:v>
                </c:pt>
                <c:pt idx="1">
                  <c:v>8</c:v>
                </c:pt>
                <c:pt idx="2">
                  <c:v>4</c:v>
                </c:pt>
                <c:pt idx="3">
                  <c:v>68</c:v>
                </c:pt>
                <c:pt idx="4">
                  <c:v>15</c:v>
                </c:pt>
                <c:pt idx="5">
                  <c:v>3</c:v>
                </c:pt>
                <c:pt idx="6">
                  <c:v>2651</c:v>
                </c:pt>
                <c:pt idx="7">
                  <c:v>5</c:v>
                </c:pt>
              </c:numCache>
            </c:numRef>
          </c:val>
          <c:extLst xmlns:c16r2="http://schemas.microsoft.com/office/drawing/2015/06/chart">
            <c:ext xmlns:c16="http://schemas.microsoft.com/office/drawing/2014/chart" uri="{C3380CC4-5D6E-409C-BE32-E72D297353CC}">
              <c16:uniqueId val="{00000006-E5A9-4597-9CB8-83DDBCCE5D8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239035025473932E-3"/>
          <c:y val="0.24369852949706852"/>
          <c:w val="0.92359736898349543"/>
          <c:h val="0.57180566509070219"/>
        </c:manualLayout>
      </c:layout>
      <c:pie3DChart>
        <c:varyColors val="1"/>
        <c:ser>
          <c:idx val="0"/>
          <c:order val="0"/>
          <c:tx>
            <c:strRef>
              <c:f>Hoja1!$B$1</c:f>
              <c:strCache>
                <c:ptCount val="1"/>
                <c:pt idx="0">
                  <c:v># de oficios recibidos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E5A9-4597-9CB8-83DDBCCE5D8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E5A9-4597-9CB8-83DDBCCE5D8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E5A9-4597-9CB8-83DDBCCE5D8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8-3F8E-4DBD-A365-712844D259C4}"/>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3F8E-4DBD-A365-712844D259C4}"/>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6-3F8E-4DBD-A365-712844D259C4}"/>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C-E587-4B88-AD4D-94A63C6DD0F6}"/>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E587-4B88-AD4D-94A63C6DD0F6}"/>
              </c:ext>
            </c:extLst>
          </c:dPt>
          <c:dLbls>
            <c:dLbl>
              <c:idx val="0"/>
              <c:layout>
                <c:manualLayout>
                  <c:x val="-1.8485916133619808E-2"/>
                  <c:y val="-0.14432990178890001"/>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E5A9-4597-9CB8-83DDBCCE5D83}"/>
                </c:ext>
                <c:ext xmlns:c15="http://schemas.microsoft.com/office/drawing/2012/chart" uri="{CE6537A1-D6FC-4f65-9D91-7224C49458BB}"/>
              </c:extLst>
            </c:dLbl>
            <c:dLbl>
              <c:idx val="1"/>
              <c:layout>
                <c:manualLayout>
                  <c:x val="-8.6138353693042527E-2"/>
                  <c:y val="-4.810996726296666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E5A9-4597-9CB8-83DDBCCE5D83}"/>
                </c:ext>
                <c:ext xmlns:c15="http://schemas.microsoft.com/office/drawing/2012/chart" uri="{CE6537A1-D6FC-4f65-9D91-7224C49458BB}"/>
              </c:extLst>
            </c:dLbl>
            <c:dLbl>
              <c:idx val="2"/>
              <c:layout>
                <c:manualLayout>
                  <c:x val="0.11091549680171817"/>
                  <c:y val="-1.5034364769677084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E5A9-4597-9CB8-83DDBCCE5D83}"/>
                </c:ext>
                <c:ext xmlns:c15="http://schemas.microsoft.com/office/drawing/2012/chart" uri="{CE6537A1-D6FC-4f65-9D91-7224C49458BB}"/>
              </c:extLst>
            </c:dLbl>
            <c:dLbl>
              <c:idx val="3"/>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dLbl>
              <c:idx val="4"/>
              <c:layout>
                <c:manualLayout>
                  <c:x val="-0.16329225918030735"/>
                  <c:y val="-9.9226807479868742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3F8E-4DBD-A365-712844D259C4}"/>
                </c:ext>
                <c:ext xmlns:c15="http://schemas.microsoft.com/office/drawing/2012/chart" uri="{CE6537A1-D6FC-4f65-9D91-7224C49458BB}"/>
              </c:extLst>
            </c:dLbl>
            <c:dLbl>
              <c:idx val="5"/>
              <c:layout>
                <c:manualLayout>
                  <c:x val="-8.0105636579018702E-2"/>
                  <c:y val="-0.11426117224954584"/>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3F8E-4DBD-A365-712844D259C4}"/>
                </c:ext>
                <c:ext xmlns:c15="http://schemas.microsoft.com/office/drawing/2012/chart" uri="{CE6537A1-D6FC-4f65-9D91-7224C49458BB}"/>
              </c:extLst>
            </c:dLbl>
            <c:dLbl>
              <c:idx val="6"/>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dLbl>
              <c:idx val="7"/>
              <c:layout>
                <c:manualLayout>
                  <c:x val="2.7728874200429542E-2"/>
                  <c:y val="-0.10524055338773959"/>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E587-4B88-AD4D-94A63C6DD0F6}"/>
                </c:ex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Hoja1!$A$2:$A$8</c:f>
              <c:strCache>
                <c:ptCount val="7"/>
                <c:pt idx="0">
                  <c:v>Dp (orden general)</c:v>
                </c:pt>
                <c:pt idx="1">
                  <c:v>Dp1 (solicitud desde otra entidad pública))</c:v>
                </c:pt>
                <c:pt idx="2">
                  <c:v>Dp2 (Consulta relacionada con la materia a cargo)</c:v>
                </c:pt>
                <c:pt idx="3">
                  <c:v>Trámite</c:v>
                </c:pt>
                <c:pt idx="4">
                  <c:v>Informativo</c:v>
                </c:pt>
                <c:pt idx="5">
                  <c:v>SQR</c:v>
                </c:pt>
                <c:pt idx="6">
                  <c:v>Urgente</c:v>
                </c:pt>
              </c:strCache>
            </c:strRef>
          </c:cat>
          <c:val>
            <c:numRef>
              <c:f>Hoja1!$B$2:$B$8</c:f>
              <c:numCache>
                <c:formatCode>General</c:formatCode>
                <c:ptCount val="7"/>
                <c:pt idx="0">
                  <c:v>66</c:v>
                </c:pt>
                <c:pt idx="1">
                  <c:v>9</c:v>
                </c:pt>
                <c:pt idx="2">
                  <c:v>4</c:v>
                </c:pt>
                <c:pt idx="3">
                  <c:v>450</c:v>
                </c:pt>
                <c:pt idx="4">
                  <c:v>75</c:v>
                </c:pt>
                <c:pt idx="5">
                  <c:v>2</c:v>
                </c:pt>
                <c:pt idx="6">
                  <c:v>2</c:v>
                </c:pt>
              </c:numCache>
            </c:numRef>
          </c:val>
          <c:extLst xmlns:c16r2="http://schemas.microsoft.com/office/drawing/2015/06/chart">
            <c:ext xmlns:c16="http://schemas.microsoft.com/office/drawing/2014/chart" uri="{C3380CC4-5D6E-409C-BE32-E72D297353CC}">
              <c16:uniqueId val="{00000006-E5A9-4597-9CB8-83DDBCCE5D8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1000462841404671"/>
          <c:w val="0.95416666666666672"/>
          <c:h val="0.73925319881889762"/>
        </c:manualLayout>
      </c:layout>
      <c:pie3DChart>
        <c:varyColors val="1"/>
        <c:ser>
          <c:idx val="0"/>
          <c:order val="0"/>
          <c:tx>
            <c:strRef>
              <c:f>Hoja1!$B$1</c:f>
              <c:strCache>
                <c:ptCount val="1"/>
                <c:pt idx="0">
                  <c:v>Columna1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1DDA-41D6-9CA9-3A4E6D8843D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2-1DDA-41D6-9CA9-3A4E6D8843D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1DDA-41D6-9CA9-3A4E6D8843D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1DDA-41D6-9CA9-3A4E6D8843D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4-1DDA-41D6-9CA9-3A4E6D8843D8}"/>
              </c:ext>
            </c:extLst>
          </c:dPt>
          <c:dLbls>
            <c:dLbl>
              <c:idx val="0"/>
              <c:layout>
                <c:manualLayout>
                  <c:x val="-9.2909460035444282E-3"/>
                  <c:y val="-6.5476157622598438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1DDA-41D6-9CA9-3A4E6D8843D8}"/>
                </c:ext>
                <c:ext xmlns:c15="http://schemas.microsoft.com/office/drawing/2012/chart" uri="{CE6537A1-D6FC-4f65-9D91-7224C49458BB}"/>
              </c:extLst>
            </c:dLbl>
            <c:dLbl>
              <c:idx val="1"/>
              <c:layout>
                <c:manualLayout>
                  <c:x val="0.36277272006710759"/>
                  <c:y val="6.7448359517813267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Calibri" panose="020F0502020204030204" pitchFamily="34" charset="0"/>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1DDA-41D6-9CA9-3A4E6D8843D8}"/>
                </c:ext>
                <c:ext xmlns:c15="http://schemas.microsoft.com/office/drawing/2012/chart" uri="{CE6537A1-D6FC-4f65-9D91-7224C49458BB}"/>
              </c:extLst>
            </c:dLbl>
            <c:dLbl>
              <c:idx val="2"/>
              <c:layout>
                <c:manualLayout>
                  <c:x val="0"/>
                  <c:y val="0.1821105706980957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Calibri" panose="020F0502020204030204" pitchFamily="34" charset="0"/>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1DDA-41D6-9CA9-3A4E6D8843D8}"/>
                </c:ext>
                <c:ext xmlns:c15="http://schemas.microsoft.com/office/drawing/2012/chart" uri="{CE6537A1-D6FC-4f65-9D91-7224C49458BB}"/>
              </c:extLst>
            </c:dLbl>
            <c:dLbl>
              <c:idx val="3"/>
              <c:layout>
                <c:manualLayout>
                  <c:x val="0"/>
                  <c:y val="-0.32712454366139437"/>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Calibri" panose="020F0502020204030204" pitchFamily="34" charset="0"/>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1DDA-41D6-9CA9-3A4E6D8843D8}"/>
                </c:ext>
                <c:ext xmlns:c15="http://schemas.microsoft.com/office/drawing/2012/chart" uri="{CE6537A1-D6FC-4f65-9D91-7224C49458BB}"/>
              </c:extLst>
            </c:dLbl>
            <c:dLbl>
              <c:idx val="4"/>
              <c:layout>
                <c:manualLayout>
                  <c:x val="0.15230915728008335"/>
                  <c:y val="-5.733110559014128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Calibri" panose="020F0502020204030204" pitchFamily="34" charset="0"/>
                      <a:ea typeface="+mn-ea"/>
                      <a:cs typeface="+mn-cs"/>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1DDA-41D6-9CA9-3A4E6D8843D8}"/>
                </c:ex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mn-cs"/>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Hoja1!$A$2:$A$6</c:f>
              <c:strCache>
                <c:ptCount val="5"/>
                <c:pt idx="0">
                  <c:v>Correo eléctronico</c:v>
                </c:pt>
                <c:pt idx="1">
                  <c:v>Correo postal</c:v>
                </c:pt>
                <c:pt idx="2">
                  <c:v>Presencial</c:v>
                </c:pt>
                <c:pt idx="3">
                  <c:v>Sitio web</c:v>
                </c:pt>
                <c:pt idx="4">
                  <c:v>Telefónico </c:v>
                </c:pt>
              </c:strCache>
            </c:strRef>
          </c:cat>
          <c:val>
            <c:numRef>
              <c:f>Hoja1!$B$2:$B$6</c:f>
              <c:numCache>
                <c:formatCode>General</c:formatCode>
                <c:ptCount val="5"/>
                <c:pt idx="0">
                  <c:v>110</c:v>
                </c:pt>
                <c:pt idx="1">
                  <c:v>72</c:v>
                </c:pt>
                <c:pt idx="2">
                  <c:v>196</c:v>
                </c:pt>
                <c:pt idx="3">
                  <c:v>44</c:v>
                </c:pt>
                <c:pt idx="4">
                  <c:v>5</c:v>
                </c:pt>
              </c:numCache>
            </c:numRef>
          </c:val>
          <c:extLst xmlns:c16r2="http://schemas.microsoft.com/office/drawing/2015/06/chart">
            <c:ext xmlns:c16="http://schemas.microsoft.com/office/drawing/2014/chart" uri="{C3380CC4-5D6E-409C-BE32-E72D297353CC}">
              <c16:uniqueId val="{00000000-1DDA-41D6-9CA9-3A4E6D8843D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c:f>
              <c:strCache>
                <c:ptCount val="1"/>
                <c:pt idx="0">
                  <c:v>Promedio de dias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706D-4EA6-9734-4501C87E0BEE}"/>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706D-4EA6-9734-4501C87E0BEE}"/>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706D-4EA6-9734-4501C87E0BEE}"/>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706D-4EA6-9734-4501C87E0BEE}"/>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A-8C1E-409F-99FD-6265413D3E72}"/>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8-8C1E-409F-99FD-6265413D3E72}"/>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8C1E-409F-99FD-6265413D3E72}"/>
              </c:ext>
            </c:extLst>
          </c:dPt>
          <c:dLbls>
            <c:dLbl>
              <c:idx val="0"/>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mn-cs"/>
                      </a:defRPr>
                    </a:pPr>
                    <a:fld id="{34A3538E-7F17-406A-A1A0-C8D4827A2718}" type="CATEGORYNAME">
                      <a:rPr lang="es-CO" sz="1000">
                        <a:latin typeface="Calibri" panose="020F0502020204030204" pitchFamily="34" charset="0"/>
                      </a:rPr>
                      <a:pPr>
                        <a:defRPr sz="1000">
                          <a:latin typeface="Calibri" panose="020F0502020204030204" pitchFamily="34" charset="0"/>
                        </a:defRPr>
                      </a:pPr>
                      <a:t>[NOMBRE DE CATEGORÍA]</a:t>
                    </a:fld>
                    <a:r>
                      <a:rPr lang="es-CO" sz="1000" baseline="0" dirty="0">
                        <a:latin typeface="Calibri" panose="020F0502020204030204" pitchFamily="34" charset="0"/>
                      </a:rPr>
                      <a:t>; </a:t>
                    </a:r>
                    <a:fld id="{EFEE9569-D2E8-4A34-9470-5AE8898F163C}" type="VALUE">
                      <a:rPr lang="es-CO" sz="1000" baseline="0" smtClean="0">
                        <a:latin typeface="Calibri" panose="020F0502020204030204" pitchFamily="34" charset="0"/>
                      </a:rPr>
                      <a:pPr>
                        <a:defRPr sz="1000">
                          <a:latin typeface="Calibri" panose="020F0502020204030204" pitchFamily="34" charset="0"/>
                        </a:defRPr>
                      </a:pPr>
                      <a:t>[VALOR]</a:t>
                    </a:fld>
                    <a:r>
                      <a:rPr lang="es-CO" sz="1000" baseline="0" dirty="0" smtClean="0">
                        <a:latin typeface="Calibri" panose="020F0502020204030204" pitchFamily="34" charset="0"/>
                      </a:rPr>
                      <a:t> </a:t>
                    </a:r>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mn-cs"/>
                    </a:defRPr>
                  </a:pPr>
                  <a:endParaRPr lang="es-CO"/>
                </a:p>
              </c:txPr>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706D-4EA6-9734-4501C87E0BEE}"/>
                </c:ext>
                <c:ext xmlns:c15="http://schemas.microsoft.com/office/drawing/2012/chart" uri="{CE6537A1-D6FC-4f65-9D91-7224C49458BB}">
                  <c15:dlblFieldTable/>
                  <c15:showDataLabelsRange val="0"/>
                </c:ext>
              </c:extLst>
            </c:dLbl>
            <c:dLbl>
              <c:idx val="1"/>
              <c:layout>
                <c:manualLayout>
                  <c:x val="0.18842363487930563"/>
                  <c:y val="-1.2195121951219513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mn-cs"/>
                      </a:defRPr>
                    </a:pPr>
                    <a:fld id="{F0CEE812-9DA3-42D2-9131-0015F360334F}" type="CATEGORYNAME">
                      <a:rPr lang="es-CO" sz="1000">
                        <a:latin typeface="Calibri" panose="020F0502020204030204" pitchFamily="34" charset="0"/>
                      </a:rPr>
                      <a:pPr>
                        <a:defRPr sz="1000">
                          <a:solidFill>
                            <a:schemeClr val="accent1"/>
                          </a:solidFill>
                          <a:latin typeface="Calibri" panose="020F0502020204030204" pitchFamily="34" charset="0"/>
                        </a:defRPr>
                      </a:pPr>
                      <a:t>[NOMBRE DE CATEGORÍA]</a:t>
                    </a:fld>
                    <a:r>
                      <a:rPr lang="es-CO" sz="1000" baseline="0" dirty="0">
                        <a:latin typeface="Calibri" panose="020F0502020204030204" pitchFamily="34" charset="0"/>
                      </a:rPr>
                      <a:t>; </a:t>
                    </a:r>
                    <a:fld id="{2071B0D4-1D14-4B1E-B66A-55CDFEB14938}" type="VALUE">
                      <a:rPr lang="es-CO" sz="1000" baseline="0" smtClean="0">
                        <a:latin typeface="Calibri" panose="020F0502020204030204" pitchFamily="34" charset="0"/>
                      </a:rPr>
                      <a:pPr>
                        <a:defRPr sz="1000">
                          <a:solidFill>
                            <a:schemeClr val="accent1"/>
                          </a:solidFill>
                          <a:latin typeface="Calibri" panose="020F0502020204030204" pitchFamily="34" charset="0"/>
                        </a:defRPr>
                      </a:pPr>
                      <a:t>[VALOR]</a:t>
                    </a:fld>
                    <a:r>
                      <a:rPr lang="es-CO" sz="1000" baseline="0" dirty="0" smtClean="0">
                        <a:latin typeface="Calibri" panose="020F0502020204030204" pitchFamily="34" charset="0"/>
                      </a:rPr>
                      <a:t> </a:t>
                    </a:r>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mn-cs"/>
                    </a:defRPr>
                  </a:pPr>
                  <a:endParaRPr lang="es-CO"/>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706D-4EA6-9734-4501C87E0BEE}"/>
                </c:ext>
                <c:ext xmlns:c15="http://schemas.microsoft.com/office/drawing/2012/chart" uri="{CE6537A1-D6FC-4f65-9D91-7224C49458BB}">
                  <c15:dlblFieldTable/>
                  <c15:showDataLabelsRange val="0"/>
                </c:ext>
              </c:extLst>
            </c:dLbl>
            <c:dLbl>
              <c:idx val="2"/>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Calibri" panose="020F0502020204030204" pitchFamily="34" charset="0"/>
                      <a:ea typeface="+mn-ea"/>
                      <a:cs typeface="+mn-cs"/>
                    </a:defRPr>
                  </a:pPr>
                  <a:endParaRPr lang="es-CO"/>
                </a:p>
              </c:txPr>
              <c:dLblPos val="outEnd"/>
              <c:showLegendKey val="0"/>
              <c:showVal val="1"/>
              <c:showCatName val="1"/>
              <c:showSerName val="0"/>
              <c:showPercent val="0"/>
              <c:showBubbleSize val="0"/>
            </c:dLbl>
            <c:dLbl>
              <c:idx val="3"/>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mn-cs"/>
                      </a:defRPr>
                    </a:pPr>
                    <a:fld id="{B5FE9545-3AAB-4819-A4EE-250D3B60231A}" type="CATEGORYNAME">
                      <a:rPr lang="en-US" sz="1000">
                        <a:latin typeface="Calibri" panose="020F0502020204030204" pitchFamily="34" charset="0"/>
                      </a:rPr>
                      <a:pPr>
                        <a:defRPr sz="1000">
                          <a:solidFill>
                            <a:schemeClr val="accent1"/>
                          </a:solidFill>
                          <a:latin typeface="Calibri" panose="020F0502020204030204" pitchFamily="34" charset="0"/>
                        </a:defRPr>
                      </a:pPr>
                      <a:t>[NOMBRE DE CATEGORÍA]</a:t>
                    </a:fld>
                    <a:r>
                      <a:rPr lang="en-US" sz="1000" baseline="0" dirty="0">
                        <a:latin typeface="Calibri" panose="020F0502020204030204" pitchFamily="34" charset="0"/>
                      </a:rPr>
                      <a:t>; </a:t>
                    </a:r>
                    <a:fld id="{D1778584-A958-44DE-A86B-83A711A9913D}" type="VALUE">
                      <a:rPr lang="en-US" sz="1000" baseline="0">
                        <a:latin typeface="Calibri" panose="020F0502020204030204" pitchFamily="34" charset="0"/>
                      </a:rPr>
                      <a:pPr>
                        <a:defRPr sz="1000">
                          <a:solidFill>
                            <a:schemeClr val="accent1"/>
                          </a:solidFill>
                          <a:latin typeface="Calibri" panose="020F0502020204030204" pitchFamily="34" charset="0"/>
                        </a:defRPr>
                      </a:pPr>
                      <a:t>[VALOR]</a:t>
                    </a:fld>
                    <a:endParaRPr lang="en-US" sz="1000" baseline="0" dirty="0">
                      <a:latin typeface="Calibri" panose="020F0502020204030204" pitchFamily="34" charset="0"/>
                    </a:endParaRPr>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mn-cs"/>
                    </a:defRPr>
                  </a:pPr>
                  <a:endParaRPr lang="es-CO"/>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4"/>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Calibri" panose="020F0502020204030204" pitchFamily="34" charset="0"/>
                      <a:ea typeface="+mn-ea"/>
                      <a:cs typeface="+mn-cs"/>
                    </a:defRPr>
                  </a:pPr>
                  <a:endParaRPr lang="es-CO"/>
                </a:p>
              </c:txPr>
              <c:dLblPos val="outEnd"/>
              <c:showLegendKey val="0"/>
              <c:showVal val="1"/>
              <c:showCatName val="1"/>
              <c:showSerName val="0"/>
              <c:showPercent val="0"/>
              <c:showBubbleSize val="0"/>
            </c:dLbl>
            <c:dLbl>
              <c:idx val="5"/>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Calibri" panose="020F0502020204030204" pitchFamily="34" charset="0"/>
                      <a:ea typeface="+mn-ea"/>
                      <a:cs typeface="+mn-cs"/>
                    </a:defRPr>
                  </a:pPr>
                  <a:endParaRPr lang="es-CO"/>
                </a:p>
              </c:txPr>
              <c:dLblPos val="outEnd"/>
              <c:showLegendKey val="0"/>
              <c:showVal val="1"/>
              <c:showCatName val="1"/>
              <c:showSerName val="0"/>
              <c:showPercent val="0"/>
              <c:showBubbleSize val="0"/>
            </c:dLbl>
            <c:dLbl>
              <c:idx val="6"/>
              <c:layout>
                <c:manualLayout>
                  <c:x val="-0.16625614842291675"/>
                  <c:y val="-5.182926829268293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Calibri" panose="020F0502020204030204" pitchFamily="34" charset="0"/>
                      <a:ea typeface="+mn-ea"/>
                      <a:cs typeface="+mn-cs"/>
                    </a:defRPr>
                  </a:pPr>
                  <a:endParaRPr lang="es-CO"/>
                </a:p>
              </c:txPr>
              <c:dLblPos val="bestFit"/>
              <c:showLegendKey val="0"/>
              <c:showVal val="1"/>
              <c:showCatName val="1"/>
              <c:showSerName val="0"/>
              <c:showPercent val="0"/>
              <c:showBubbleSize val="0"/>
              <c:extLs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mn-ea"/>
                    <a:cs typeface="+mn-cs"/>
                  </a:defRPr>
                </a:pPr>
                <a:endParaRPr lang="es-CO"/>
              </a:p>
            </c:txPr>
            <c:dLblPos val="out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Hoja1!$A$2:$A$8</c:f>
              <c:strCache>
                <c:ptCount val="7"/>
                <c:pt idx="0">
                  <c:v>Dp (Derechos de petición de orden general)</c:v>
                </c:pt>
                <c:pt idx="1">
                  <c:v>Dp1 (Solicitud desde otra entidad pública)</c:v>
                </c:pt>
                <c:pt idx="2">
                  <c:v>Dp1 (Solicitud de copias o examen)</c:v>
                </c:pt>
                <c:pt idx="3">
                  <c:v>Dp2 (Consultas)</c:v>
                </c:pt>
                <c:pt idx="4">
                  <c:v>Denuncia</c:v>
                </c:pt>
                <c:pt idx="5">
                  <c:v>Reclamo</c:v>
                </c:pt>
                <c:pt idx="6">
                  <c:v>Queja</c:v>
                </c:pt>
              </c:strCache>
            </c:strRef>
          </c:cat>
          <c:val>
            <c:numRef>
              <c:f>Hoja1!$B$2:$B$8</c:f>
              <c:numCache>
                <c:formatCode>General</c:formatCode>
                <c:ptCount val="7"/>
                <c:pt idx="0">
                  <c:v>19.09</c:v>
                </c:pt>
                <c:pt idx="1">
                  <c:v>19.11</c:v>
                </c:pt>
                <c:pt idx="2">
                  <c:v>14</c:v>
                </c:pt>
                <c:pt idx="3">
                  <c:v>19.23</c:v>
                </c:pt>
                <c:pt idx="4">
                  <c:v>5</c:v>
                </c:pt>
                <c:pt idx="5">
                  <c:v>23.55</c:v>
                </c:pt>
                <c:pt idx="6">
                  <c:v>1.17</c:v>
                </c:pt>
              </c:numCache>
            </c:numRef>
          </c:val>
          <c:extLst xmlns:c16r2="http://schemas.microsoft.com/office/drawing/2015/06/chart">
            <c:ext xmlns:c16="http://schemas.microsoft.com/office/drawing/2014/chart" uri="{C3380CC4-5D6E-409C-BE32-E72D297353CC}">
              <c16:uniqueId val="{00000000-B2B3-4B09-80AD-836BD284C154}"/>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472477950217534E-2"/>
          <c:y val="0.33615176111893669"/>
          <c:w val="0.899089340278866"/>
          <c:h val="0.55638454269318605"/>
        </c:manualLayout>
      </c:layout>
      <c:pie3DChart>
        <c:varyColors val="1"/>
        <c:ser>
          <c:idx val="0"/>
          <c:order val="0"/>
          <c:tx>
            <c:strRef>
              <c:f>Hoja1!$B$1</c:f>
              <c:strCache>
                <c:ptCount val="1"/>
                <c:pt idx="0">
                  <c:v># de oficios recibidos</c:v>
                </c:pt>
              </c:strCache>
            </c:strRef>
          </c:tx>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DF2-426B-8921-47CCD51ADA58}"/>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DF2-426B-8921-47CCD51ADA58}"/>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9DF2-426B-8921-47CCD51ADA58}"/>
              </c:ext>
            </c:extLst>
          </c:dPt>
          <c:dPt>
            <c:idx val="3"/>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9DF2-426B-8921-47CCD51ADA58}"/>
              </c:ext>
            </c:extLst>
          </c:dPt>
          <c:dLbls>
            <c:dLbl>
              <c:idx val="0"/>
              <c:layout>
                <c:manualLayout>
                  <c:x val="-7.2211868386674927E-2"/>
                  <c:y val="-0.10280727176435546"/>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Calibri" panose="020F050202020403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DF2-426B-8921-47CCD51ADA58}"/>
                </c:ext>
                <c:ext xmlns:c15="http://schemas.microsoft.com/office/drawing/2012/chart" uri="{CE6537A1-D6FC-4f65-9D91-7224C49458BB}"/>
              </c:extLst>
            </c:dLbl>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Calibri" panose="020F0502020204030204" pitchFamily="34" charset="0"/>
                      <a:ea typeface="Segoe UI" panose="020B0502040204020203" pitchFamily="34" charset="0"/>
                      <a:cs typeface="Arial" panose="020B0604020202020204" pitchFamily="34" charset="0"/>
                    </a:defRPr>
                  </a:pPr>
                  <a:endParaRPr lang="es-CO"/>
                </a:p>
              </c:txPr>
              <c:dLblPos val="outEnd"/>
              <c:showLegendKey val="0"/>
              <c:showVal val="0"/>
              <c:showCatName val="1"/>
              <c:showSerName val="0"/>
              <c:showPercent val="1"/>
              <c:showBubbleSize val="0"/>
            </c:dLbl>
            <c:dLbl>
              <c:idx val="2"/>
              <c:layout>
                <c:manualLayout>
                  <c:x val="-0.50747176828529061"/>
                  <c:y val="0.29583071289427659"/>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Calibri" panose="020F050202020403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9DF2-426B-8921-47CCD51ADA58}"/>
                </c:ext>
                <c:ext xmlns:c15="http://schemas.microsoft.com/office/drawing/2012/chart" uri="{CE6537A1-D6FC-4f65-9D91-7224C49458BB}">
                  <c15:layout>
                    <c:manualLayout>
                      <c:w val="0.21089390327128563"/>
                      <c:h val="0.18838964672190736"/>
                    </c:manualLayout>
                  </c15:layout>
                </c:ext>
              </c:extLst>
            </c:dLbl>
            <c:dLbl>
              <c:idx val="3"/>
              <c:layout>
                <c:manualLayout>
                  <c:x val="-5.3459318901455779E-3"/>
                  <c:y val="-5.7383076146185118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Calibri" panose="020F050202020403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9DF2-426B-8921-47CCD51ADA58}"/>
                </c:ext>
                <c:ext xmlns:c15="http://schemas.microsoft.com/office/drawing/2012/chart" uri="{CE6537A1-D6FC-4f65-9D91-7224C49458BB}"/>
              </c:extLst>
            </c:dLbl>
            <c:dLbl>
              <c:idx val="4"/>
              <c:layout>
                <c:manualLayout>
                  <c:x val="0"/>
                  <c:y val="9.0302475288186884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025A-4129-A364-A4A43D65E19A}"/>
                </c:ext>
                <c:ext xmlns:c15="http://schemas.microsoft.com/office/drawing/2012/chart" uri="{CE6537A1-D6FC-4f65-9D91-7224C49458BB}"/>
              </c:extLst>
            </c:dLbl>
            <c:dLbl>
              <c:idx val="5"/>
              <c:layout>
                <c:manualLayout>
                  <c:x val="1.2147636543686423E-7"/>
                  <c:y val="-0.18371882903458739"/>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Calibri" panose="020F050202020403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025A-4129-A364-A4A43D65E19A}"/>
                </c:ext>
                <c:ext xmlns:c15="http://schemas.microsoft.com/office/drawing/2012/chart" uri="{CE6537A1-D6FC-4f65-9D91-7224C49458BB}">
                  <c15:layout>
                    <c:manualLayout>
                      <c:w val="0.15226940931145491"/>
                      <c:h val="0.26467966894813433"/>
                    </c:manualLayout>
                  </c15:layout>
                </c:ext>
              </c:extLst>
            </c:dLbl>
            <c:dLbl>
              <c:idx val="6"/>
              <c:layout>
                <c:manualLayout>
                  <c:x val="6.1709993641927037E-3"/>
                  <c:y val="0.2740213043227742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025A-4129-A364-A4A43D65E19A}"/>
                </c:ext>
                <c:ext xmlns:c15="http://schemas.microsoft.com/office/drawing/2012/chart" uri="{CE6537A1-D6FC-4f65-9D91-7224C49458BB}"/>
              </c:extLst>
            </c:dLbl>
            <c:dLbl>
              <c:idx val="7"/>
              <c:layout>
                <c:manualLayout>
                  <c:x val="4.936799491354163E-2"/>
                  <c:y val="-0.25222415511528096"/>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025A-4129-A364-A4A43D65E19A}"/>
                </c:ext>
                <c:ext xmlns:c15="http://schemas.microsoft.com/office/drawing/2012/chart" uri="{CE6537A1-D6FC-4f65-9D91-7224C49458BB}"/>
              </c:extLst>
            </c:dLbl>
            <c:dLbl>
              <c:idx val="8"/>
              <c:layout>
                <c:manualLayout>
                  <c:x val="0.42579895612929641"/>
                  <c:y val="8.4074718371760254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025A-4129-A364-A4A43D65E19A}"/>
                </c:ext>
                <c:ext xmlns:c15="http://schemas.microsoft.com/office/drawing/2012/chart" uri="{CE6537A1-D6FC-4f65-9D91-7224C49458BB}"/>
              </c:extLst>
            </c:dLbl>
            <c:dLbl>
              <c:idx val="9"/>
              <c:layout>
                <c:manualLayout>
                  <c:x val="0.16353148315110666"/>
                  <c:y val="-0.2148576136167207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025A-4129-A364-A4A43D65E19A}"/>
                </c:ex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Segoe UI" panose="020B0502040204020203" pitchFamily="34" charset="0"/>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Hoja1!$A$2:$A$5</c:f>
              <c:strCache>
                <c:ptCount val="4"/>
                <c:pt idx="0">
                  <c:v>Dp (orden general)</c:v>
                </c:pt>
                <c:pt idx="1">
                  <c:v>Informativo</c:v>
                </c:pt>
                <c:pt idx="2">
                  <c:v>Trámite</c:v>
                </c:pt>
                <c:pt idx="3">
                  <c:v>Urgente</c:v>
                </c:pt>
              </c:strCache>
            </c:strRef>
          </c:cat>
          <c:val>
            <c:numRef>
              <c:f>Hoja1!$B$2:$B$5</c:f>
              <c:numCache>
                <c:formatCode>General</c:formatCode>
                <c:ptCount val="4"/>
                <c:pt idx="0">
                  <c:v>3</c:v>
                </c:pt>
                <c:pt idx="1">
                  <c:v>18</c:v>
                </c:pt>
                <c:pt idx="2">
                  <c:v>9</c:v>
                </c:pt>
                <c:pt idx="3">
                  <c:v>1</c:v>
                </c:pt>
              </c:numCache>
            </c:numRef>
          </c:val>
          <c:extLst xmlns:c16r2="http://schemas.microsoft.com/office/drawing/2015/06/chart">
            <c:ext xmlns:c16="http://schemas.microsoft.com/office/drawing/2014/chart" uri="{C3380CC4-5D6E-409C-BE32-E72D297353CC}">
              <c16:uniqueId val="{00000008-9DF2-426B-8921-47CCD51ADA5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158293491925465E-2"/>
          <c:y val="0.25839279510539276"/>
          <c:w val="0.80343883809358918"/>
          <c:h val="0.49663381910256599"/>
        </c:manualLayout>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547847591627183E-2"/>
          <c:y val="0.25271914835887477"/>
          <c:w val="0.92359736898349543"/>
          <c:h val="0.57180566509070219"/>
        </c:manualLayout>
      </c:layout>
      <c:pie3DChart>
        <c:varyColors val="1"/>
        <c:ser>
          <c:idx val="0"/>
          <c:order val="0"/>
          <c:tx>
            <c:strRef>
              <c:f>Hoja1!$B$1</c:f>
              <c:strCache>
                <c:ptCount val="1"/>
                <c:pt idx="0">
                  <c:v># de oficios recibidos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E5A9-4597-9CB8-83DDBCCE5D8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E5A9-4597-9CB8-83DDBCCE5D8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E5A9-4597-9CB8-83DDBCCE5D8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8-3F8E-4DBD-A365-712844D259C4}"/>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3F8E-4DBD-A365-712844D259C4}"/>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6-3F8E-4DBD-A365-712844D259C4}"/>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2"/>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0.27728874200429549"/>
                  <c:y val="-0.14432990178890001"/>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Century Gothic" panose="020B0502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E5A9-4597-9CB8-83DDBCCE5D83}"/>
                </c:ext>
                <c:ext xmlns:c15="http://schemas.microsoft.com/office/drawing/2012/chart" uri="{CE6537A1-D6FC-4f65-9D91-7224C49458BB}"/>
              </c:extLst>
            </c:dLbl>
            <c:dLbl>
              <c:idx val="1"/>
              <c:layout>
                <c:manualLayout>
                  <c:x val="-3.0809860222699493E-3"/>
                  <c:y val="3.608247544722500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2"/>
                      </a:solidFill>
                      <a:latin typeface="Century Gothic" panose="020B0502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E5A9-4597-9CB8-83DDBCCE5D83}"/>
                </c:ext>
                <c:ext xmlns:c15="http://schemas.microsoft.com/office/drawing/2012/chart" uri="{CE6537A1-D6FC-4f65-9D91-7224C49458BB}"/>
              </c:extLst>
            </c:dLbl>
            <c:dLbl>
              <c:idx val="2"/>
              <c:layout>
                <c:manualLayout>
                  <c:x val="-3.3890846244969443E-2"/>
                  <c:y val="6.0137459078708225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3"/>
                      </a:solidFill>
                      <a:latin typeface="Century Gothic" panose="020B0502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E5A9-4597-9CB8-83DDBCCE5D83}"/>
                </c:ext>
                <c:ext xmlns:c15="http://schemas.microsoft.com/office/drawing/2012/chart" uri="{CE6537A1-D6FC-4f65-9D91-7224C49458BB}"/>
              </c:extLst>
            </c:dLbl>
            <c:dLbl>
              <c:idx val="3"/>
              <c:layout>
                <c:manualLayout>
                  <c:x val="0"/>
                  <c:y val="-0.1292955370192229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Century Gothic" panose="020B0502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25264085382613582"/>
                  <c:y val="-0.2736254388081229"/>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Century Gothic" panose="020B0502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4.6214790334049238E-2"/>
                  <c:y val="0.41795534059702288"/>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Century Gothic" panose="020B0502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3F8E-4DBD-A365-712844D259C4}"/>
                </c:ext>
                <c:ext xmlns:c15="http://schemas.microsoft.com/office/drawing/2012/chart" uri="{CE6537A1-D6FC-4f65-9D91-7224C49458BB}"/>
              </c:extLst>
            </c:dLbl>
            <c:dLbl>
              <c:idx val="6"/>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Century Gothic" panose="020B0502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dLbl>
              <c:idx val="7"/>
              <c:layout>
                <c:manualLayout>
                  <c:x val="-0.15096831509122752"/>
                  <c:y val="0.11125429929561019"/>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Century Gothic" panose="020B0502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c:ext xmlns:c15="http://schemas.microsoft.com/office/drawing/2012/chart" uri="{CE6537A1-D6FC-4f65-9D91-7224C49458BB}"/>
              </c:extLst>
            </c:dLbl>
            <c:dLbl>
              <c:idx val="8"/>
              <c:layout>
                <c:manualLayout>
                  <c:x val="-0.19102113338073684"/>
                  <c:y val="4.209622135509583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Century Gothic" panose="020B0502020202020204" pitchFamily="34" charset="0"/>
                      <a:ea typeface="+mn-ea"/>
                      <a:cs typeface="Arial" panose="020B0604020202020204" pitchFamily="34" charset="0"/>
                    </a:defRPr>
                  </a:pPr>
                  <a:endParaRPr lang="es-CO"/>
                </a:p>
              </c:txPr>
              <c:dLblPos val="bestFit"/>
              <c:showLegendKey val="0"/>
              <c:showVal val="0"/>
              <c:showCatName val="1"/>
              <c:showSerName val="0"/>
              <c:showPercent val="1"/>
              <c:showBubbleSize val="0"/>
              <c:extLst>
                <c:ext xmlns:c15="http://schemas.microsoft.com/office/drawing/2012/chart" uri="{CE6537A1-D6FC-4f65-9D91-7224C49458BB}"/>
              </c:extLst>
            </c:dLbl>
            <c:dLbl>
              <c:idx val="9"/>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Century Gothic" panose="020B0502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dLbl>
              <c:idx val="10"/>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Century Gothic" panose="020B0502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dLbl>
              <c:idx val="11"/>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Century Gothic" panose="020B0502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dLbl>
              <c:idx val="12"/>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Century Gothic" panose="020B0502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1"/>
                    </a:solidFill>
                    <a:latin typeface="Century Gothic" panose="020B0502020202020204" pitchFamily="34" charset="0"/>
                    <a:ea typeface="+mn-ea"/>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Hoja1!$A$2:$A$14</c:f>
              <c:strCache>
                <c:ptCount val="11"/>
                <c:pt idx="0">
                  <c:v>Acción de tutela</c:v>
                </c:pt>
                <c:pt idx="1">
                  <c:v>Acción popular</c:v>
                </c:pt>
                <c:pt idx="2">
                  <c:v>Dp (orden general)</c:v>
                </c:pt>
                <c:pt idx="3">
                  <c:v>Dp1 (solicitud de copias o exámenes)</c:v>
                </c:pt>
                <c:pt idx="4">
                  <c:v>Dp1 (solicitud desde otra entidad pública)</c:v>
                </c:pt>
                <c:pt idx="5">
                  <c:v>Dp2 (consulta relacionada con las materias a cargo)</c:v>
                </c:pt>
                <c:pt idx="6">
                  <c:v>Otras</c:v>
                </c:pt>
                <c:pt idx="7">
                  <c:v>Proceso contractual</c:v>
                </c:pt>
                <c:pt idx="8">
                  <c:v>SQR</c:v>
                </c:pt>
                <c:pt idx="9">
                  <c:v>Trámite </c:v>
                </c:pt>
                <c:pt idx="10">
                  <c:v>Urgente</c:v>
                </c:pt>
              </c:strCache>
            </c:strRef>
          </c:cat>
          <c:val>
            <c:numRef>
              <c:f>Hoja1!$B$2:$B$14</c:f>
              <c:numCache>
                <c:formatCode>General</c:formatCode>
                <c:ptCount val="13"/>
                <c:pt idx="0">
                  <c:v>29</c:v>
                </c:pt>
                <c:pt idx="1">
                  <c:v>3</c:v>
                </c:pt>
                <c:pt idx="2">
                  <c:v>23</c:v>
                </c:pt>
                <c:pt idx="3">
                  <c:v>2</c:v>
                </c:pt>
                <c:pt idx="4">
                  <c:v>7</c:v>
                </c:pt>
                <c:pt idx="5">
                  <c:v>1</c:v>
                </c:pt>
                <c:pt idx="6">
                  <c:v>60</c:v>
                </c:pt>
                <c:pt idx="7">
                  <c:v>19</c:v>
                </c:pt>
                <c:pt idx="8">
                  <c:v>1</c:v>
                </c:pt>
                <c:pt idx="9">
                  <c:v>144</c:v>
                </c:pt>
                <c:pt idx="10">
                  <c:v>2</c:v>
                </c:pt>
              </c:numCache>
            </c:numRef>
          </c:val>
          <c:extLst xmlns:c16r2="http://schemas.microsoft.com/office/drawing/2015/06/chart">
            <c:ext xmlns:c16="http://schemas.microsoft.com/office/drawing/2014/chart" uri="{C3380CC4-5D6E-409C-BE32-E72D297353CC}">
              <c16:uniqueId val="{00000006-E5A9-4597-9CB8-83DDBCCE5D8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5809210395805"/>
          <c:y val="0.32641402727325181"/>
          <c:w val="0.80343883809358918"/>
          <c:h val="0.49663381910256599"/>
        </c:manualLayout>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472477950217534E-2"/>
          <c:y val="0.33615176111893669"/>
          <c:w val="0.899089340278866"/>
          <c:h val="0.55638454269318605"/>
        </c:manualLayout>
      </c:layout>
      <c:pie3DChart>
        <c:varyColors val="1"/>
        <c:ser>
          <c:idx val="0"/>
          <c:order val="0"/>
          <c:tx>
            <c:strRef>
              <c:f>Hoja1!$B$1</c:f>
              <c:strCache>
                <c:ptCount val="1"/>
                <c:pt idx="0">
                  <c:v># de oficios recibidos</c:v>
                </c:pt>
              </c:strCache>
            </c:strRef>
          </c:tx>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DF2-426B-8921-47CCD51ADA58}"/>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DF2-426B-8921-47CCD51ADA58}"/>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9DF2-426B-8921-47CCD51ADA58}"/>
              </c:ext>
            </c:extLst>
          </c:dPt>
          <c:dPt>
            <c:idx val="3"/>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9DF2-426B-8921-47CCD51ADA58}"/>
              </c:ext>
            </c:extLst>
          </c:dPt>
          <c:dLbls>
            <c:dLbl>
              <c:idx val="0"/>
              <c:layout>
                <c:manualLayout>
                  <c:x val="-7.2211868386674927E-2"/>
                  <c:y val="-0.10280727176435546"/>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Calibri" panose="020F050202020403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DF2-426B-8921-47CCD51ADA58}"/>
                </c:ext>
                <c:ext xmlns:c15="http://schemas.microsoft.com/office/drawing/2012/chart" uri="{CE6537A1-D6FC-4f65-9D91-7224C49458BB}"/>
              </c:extLst>
            </c:dLbl>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Calibri" panose="020F0502020204030204" pitchFamily="34" charset="0"/>
                      <a:ea typeface="Segoe UI" panose="020B0502040204020203" pitchFamily="34" charset="0"/>
                      <a:cs typeface="Arial" panose="020B0604020202020204" pitchFamily="34" charset="0"/>
                    </a:defRPr>
                  </a:pPr>
                  <a:endParaRPr lang="es-CO"/>
                </a:p>
              </c:txPr>
              <c:dLblPos val="outEnd"/>
              <c:showLegendKey val="0"/>
              <c:showVal val="0"/>
              <c:showCatName val="1"/>
              <c:showSerName val="0"/>
              <c:showPercent val="1"/>
              <c:showBubbleSize val="0"/>
            </c:dLbl>
            <c:dLbl>
              <c:idx val="2"/>
              <c:layout>
                <c:manualLayout>
                  <c:x val="-0.50747176828529061"/>
                  <c:y val="0.29583071289427659"/>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Calibri" panose="020F050202020403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9DF2-426B-8921-47CCD51ADA58}"/>
                </c:ext>
                <c:ext xmlns:c15="http://schemas.microsoft.com/office/drawing/2012/chart" uri="{CE6537A1-D6FC-4f65-9D91-7224C49458BB}">
                  <c15:layout>
                    <c:manualLayout>
                      <c:w val="0.21089390327128563"/>
                      <c:h val="0.18838964672190736"/>
                    </c:manualLayout>
                  </c15:layout>
                </c:ext>
              </c:extLst>
            </c:dLbl>
            <c:dLbl>
              <c:idx val="3"/>
              <c:layout>
                <c:manualLayout>
                  <c:x val="-5.3459318901455779E-3"/>
                  <c:y val="-5.7383076146185118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Calibri" panose="020F050202020403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9DF2-426B-8921-47CCD51ADA58}"/>
                </c:ext>
                <c:ext xmlns:c15="http://schemas.microsoft.com/office/drawing/2012/chart" uri="{CE6537A1-D6FC-4f65-9D91-7224C49458BB}"/>
              </c:extLst>
            </c:dLbl>
            <c:dLbl>
              <c:idx val="4"/>
              <c:layout>
                <c:manualLayout>
                  <c:x val="-9.2564990462890833E-3"/>
                  <c:y val="-3.488952505474352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025A-4129-A364-A4A43D65E19A}"/>
                </c:ext>
                <c:ext xmlns:c15="http://schemas.microsoft.com/office/drawing/2012/chart" uri="{CE6537A1-D6FC-4f65-9D91-7224C49458BB}"/>
              </c:extLst>
            </c:dLbl>
            <c:dLbl>
              <c:idx val="5"/>
              <c:layout>
                <c:manualLayout>
                  <c:x val="1.2147636543686423E-7"/>
                  <c:y val="-0.18371882903458739"/>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Calibri" panose="020F050202020403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025A-4129-A364-A4A43D65E19A}"/>
                </c:ext>
                <c:ext xmlns:c15="http://schemas.microsoft.com/office/drawing/2012/chart" uri="{CE6537A1-D6FC-4f65-9D91-7224C49458BB}">
                  <c15:layout>
                    <c:manualLayout>
                      <c:w val="0.15226940931145491"/>
                      <c:h val="0.26467966894813433"/>
                    </c:manualLayout>
                  </c15:layout>
                </c:ext>
              </c:extLst>
            </c:dLbl>
            <c:dLbl>
              <c:idx val="6"/>
              <c:layout>
                <c:manualLayout>
                  <c:x val="6.1709993641927037E-3"/>
                  <c:y val="0.2740213043227742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025A-4129-A364-A4A43D65E19A}"/>
                </c:ext>
                <c:ext xmlns:c15="http://schemas.microsoft.com/office/drawing/2012/chart" uri="{CE6537A1-D6FC-4f65-9D91-7224C49458BB}"/>
              </c:extLst>
            </c:dLbl>
            <c:dLbl>
              <c:idx val="7"/>
              <c:layout>
                <c:manualLayout>
                  <c:x val="4.936799491354163E-2"/>
                  <c:y val="-0.25222415511528096"/>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025A-4129-A364-A4A43D65E19A}"/>
                </c:ext>
                <c:ext xmlns:c15="http://schemas.microsoft.com/office/drawing/2012/chart" uri="{CE6537A1-D6FC-4f65-9D91-7224C49458BB}"/>
              </c:extLst>
            </c:dLbl>
            <c:dLbl>
              <c:idx val="8"/>
              <c:layout>
                <c:manualLayout>
                  <c:x val="0.42579895612929641"/>
                  <c:y val="8.4074718371760254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025A-4129-A364-A4A43D65E19A}"/>
                </c:ext>
                <c:ext xmlns:c15="http://schemas.microsoft.com/office/drawing/2012/chart" uri="{CE6537A1-D6FC-4f65-9D91-7224C49458BB}"/>
              </c:extLst>
            </c:dLbl>
            <c:dLbl>
              <c:idx val="9"/>
              <c:layout>
                <c:manualLayout>
                  <c:x val="0.16353148315110666"/>
                  <c:y val="-0.2148576136167207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025A-4129-A364-A4A43D65E19A}"/>
                </c:ex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Segoe UI" panose="020B0502040204020203" pitchFamily="34" charset="0"/>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Hoja1!$A$2:$A$7</c:f>
              <c:strCache>
                <c:ptCount val="6"/>
                <c:pt idx="0">
                  <c:v>Dp (orden general)</c:v>
                </c:pt>
                <c:pt idx="1">
                  <c:v>Dp1 (solicitud desde otra entidad pública)</c:v>
                </c:pt>
                <c:pt idx="2">
                  <c:v>Informativo</c:v>
                </c:pt>
                <c:pt idx="3">
                  <c:v>SQR</c:v>
                </c:pt>
                <c:pt idx="4">
                  <c:v>Trámite</c:v>
                </c:pt>
                <c:pt idx="5">
                  <c:v>Urgente</c:v>
                </c:pt>
              </c:strCache>
            </c:strRef>
          </c:cat>
          <c:val>
            <c:numRef>
              <c:f>Hoja1!$B$2:$B$7</c:f>
              <c:numCache>
                <c:formatCode>General</c:formatCode>
                <c:ptCount val="6"/>
                <c:pt idx="0">
                  <c:v>42</c:v>
                </c:pt>
                <c:pt idx="1">
                  <c:v>2</c:v>
                </c:pt>
                <c:pt idx="2">
                  <c:v>398</c:v>
                </c:pt>
                <c:pt idx="3">
                  <c:v>2</c:v>
                </c:pt>
                <c:pt idx="4">
                  <c:v>105</c:v>
                </c:pt>
                <c:pt idx="5">
                  <c:v>3</c:v>
                </c:pt>
              </c:numCache>
            </c:numRef>
          </c:val>
          <c:extLst xmlns:c16r2="http://schemas.microsoft.com/office/drawing/2015/06/chart">
            <c:ext xmlns:c16="http://schemas.microsoft.com/office/drawing/2014/chart" uri="{C3380CC4-5D6E-409C-BE32-E72D297353CC}">
              <c16:uniqueId val="{00000008-9DF2-426B-8921-47CCD51ADA5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472477950217534E-2"/>
          <c:y val="0.33615176111893669"/>
          <c:w val="0.80343883809358918"/>
          <c:h val="0.49663381910256599"/>
        </c:manualLayout>
      </c:layout>
      <c:pie3DChart>
        <c:varyColors val="1"/>
        <c:ser>
          <c:idx val="0"/>
          <c:order val="0"/>
          <c:tx>
            <c:strRef>
              <c:f>Hoja1!$B$1</c:f>
              <c:strCache>
                <c:ptCount val="1"/>
                <c:pt idx="0">
                  <c:v># de oficios recibidos</c:v>
                </c:pt>
              </c:strCache>
            </c:strRef>
          </c:tx>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DF2-426B-8921-47CCD51ADA58}"/>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DF2-426B-8921-47CCD51ADA58}"/>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9DF2-426B-8921-47CCD51ADA58}"/>
              </c:ext>
            </c:extLst>
          </c:dPt>
          <c:dPt>
            <c:idx val="3"/>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9DF2-426B-8921-47CCD51ADA58}"/>
              </c:ext>
            </c:extLst>
          </c:dPt>
          <c:dLbls>
            <c:dLbl>
              <c:idx val="0"/>
              <c:layout>
                <c:manualLayout>
                  <c:x val="-7.2211868386674927E-2"/>
                  <c:y val="-0.10280727176435546"/>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Calibri" panose="020F050202020403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DF2-426B-8921-47CCD51ADA58}"/>
                </c:ext>
                <c:ext xmlns:c15="http://schemas.microsoft.com/office/drawing/2012/chart" uri="{CE6537A1-D6FC-4f65-9D91-7224C49458BB}"/>
              </c:extLst>
            </c:dLbl>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Calibri" panose="020F0502020204030204" pitchFamily="34" charset="0"/>
                      <a:ea typeface="Segoe UI" panose="020B0502040204020203" pitchFamily="34" charset="0"/>
                      <a:cs typeface="Arial" panose="020B0604020202020204" pitchFamily="34" charset="0"/>
                    </a:defRPr>
                  </a:pPr>
                  <a:endParaRPr lang="es-CO"/>
                </a:p>
              </c:txPr>
              <c:dLblPos val="outEnd"/>
              <c:showLegendKey val="0"/>
              <c:showVal val="0"/>
              <c:showCatName val="1"/>
              <c:showSerName val="0"/>
              <c:showPercent val="1"/>
              <c:showBubbleSize val="0"/>
            </c:dLbl>
            <c:dLbl>
              <c:idx val="2"/>
              <c:layout>
                <c:manualLayout>
                  <c:x val="-0.50747176828529061"/>
                  <c:y val="0.29583071289427659"/>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Calibri" panose="020F050202020403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9DF2-426B-8921-47CCD51ADA58}"/>
                </c:ext>
                <c:ext xmlns:c15="http://schemas.microsoft.com/office/drawing/2012/chart" uri="{CE6537A1-D6FC-4f65-9D91-7224C49458BB}">
                  <c15:layout>
                    <c:manualLayout>
                      <c:w val="0.21089390327128563"/>
                      <c:h val="0.18838964672190736"/>
                    </c:manualLayout>
                  </c15:layout>
                </c:ext>
              </c:extLst>
            </c:dLbl>
            <c:dLbl>
              <c:idx val="3"/>
              <c:layout>
                <c:manualLayout>
                  <c:x val="0"/>
                  <c:y val="0.23567988321392891"/>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Calibri" panose="020F050202020403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9DF2-426B-8921-47CCD51ADA58}"/>
                </c:ext>
                <c:ext xmlns:c15="http://schemas.microsoft.com/office/drawing/2012/chart" uri="{CE6537A1-D6FC-4f65-9D91-7224C49458BB}"/>
              </c:extLst>
            </c:dLbl>
            <c:dLbl>
              <c:idx val="4"/>
              <c:layout>
                <c:manualLayout>
                  <c:x val="0"/>
                  <c:y val="9.0302475288186884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025A-4129-A364-A4A43D65E19A}"/>
                </c:ext>
                <c:ext xmlns:c15="http://schemas.microsoft.com/office/drawing/2012/chart" uri="{CE6537A1-D6FC-4f65-9D91-7224C49458BB}"/>
              </c:extLst>
            </c:dLbl>
            <c:dLbl>
              <c:idx val="5"/>
              <c:layout>
                <c:manualLayout>
                  <c:x val="1.2147636543686423E-7"/>
                  <c:y val="-0.18371882903458739"/>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Calibri" panose="020F0502020204030204" pitchFamily="34" charset="0"/>
                      <a:ea typeface="Segoe UI" panose="020B0502040204020203" pitchFamily="34" charset="0"/>
                      <a:cs typeface="Arial" panose="020B0604020202020204" pitchFamily="34" charset="0"/>
                    </a:defRPr>
                  </a:pPr>
                  <a:endParaRPr lang="es-CO"/>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025A-4129-A364-A4A43D65E19A}"/>
                </c:ext>
                <c:ext xmlns:c15="http://schemas.microsoft.com/office/drawing/2012/chart" uri="{CE6537A1-D6FC-4f65-9D91-7224C49458BB}">
                  <c15:layout>
                    <c:manualLayout>
                      <c:w val="0.15226940931145491"/>
                      <c:h val="0.26467966894813433"/>
                    </c:manualLayout>
                  </c15:layout>
                </c:ext>
              </c:extLst>
            </c:dLbl>
            <c:dLbl>
              <c:idx val="6"/>
              <c:layout>
                <c:manualLayout>
                  <c:x val="6.1709993641927037E-3"/>
                  <c:y val="0.2740213043227742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025A-4129-A364-A4A43D65E19A}"/>
                </c:ext>
                <c:ext xmlns:c15="http://schemas.microsoft.com/office/drawing/2012/chart" uri="{CE6537A1-D6FC-4f65-9D91-7224C49458BB}"/>
              </c:extLst>
            </c:dLbl>
            <c:dLbl>
              <c:idx val="7"/>
              <c:layout>
                <c:manualLayout>
                  <c:x val="4.936799491354163E-2"/>
                  <c:y val="-0.25222415511528096"/>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025A-4129-A364-A4A43D65E19A}"/>
                </c:ext>
                <c:ext xmlns:c15="http://schemas.microsoft.com/office/drawing/2012/chart" uri="{CE6537A1-D6FC-4f65-9D91-7224C49458BB}"/>
              </c:extLst>
            </c:dLbl>
            <c:dLbl>
              <c:idx val="8"/>
              <c:layout>
                <c:manualLayout>
                  <c:x val="0.41037145771881467"/>
                  <c:y val="-4.128780122351205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025A-4129-A364-A4A43D65E19A}"/>
                </c:ext>
                <c:ext xmlns:c15="http://schemas.microsoft.com/office/drawing/2012/chart" uri="{CE6537A1-D6FC-4f65-9D91-7224C49458BB}"/>
              </c:extLst>
            </c:dLbl>
            <c:dLbl>
              <c:idx val="9"/>
              <c:layout>
                <c:manualLayout>
                  <c:x val="0.16353148315110666"/>
                  <c:y val="-0.2148576136167207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025A-4129-A364-A4A43D65E19A}"/>
                </c:ex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Calibri" panose="020F0502020204030204" pitchFamily="34" charset="0"/>
                    <a:ea typeface="Segoe UI" panose="020B0502040204020203" pitchFamily="34" charset="0"/>
                    <a:cs typeface="Arial" panose="020B0604020202020204" pitchFamily="34" charset="0"/>
                  </a:defRPr>
                </a:pPr>
                <a:endParaRPr lang="es-CO"/>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Hoja1!$A$2:$A$10</c:f>
              <c:strCache>
                <c:ptCount val="9"/>
                <c:pt idx="0">
                  <c:v>Dp (orden general)</c:v>
                </c:pt>
                <c:pt idx="1">
                  <c:v>Dp1 (solicitud de otra entidad pública)</c:v>
                </c:pt>
                <c:pt idx="2">
                  <c:v>Dp1 (solicitud de copias o examenes)</c:v>
                </c:pt>
                <c:pt idx="3">
                  <c:v>Dp2 (consultas a cargo de la materia)</c:v>
                </c:pt>
                <c:pt idx="4">
                  <c:v>Informativo</c:v>
                </c:pt>
                <c:pt idx="5">
                  <c:v>Proceso ejecutivo singular</c:v>
                </c:pt>
                <c:pt idx="6">
                  <c:v>SQR</c:v>
                </c:pt>
                <c:pt idx="7">
                  <c:v>Trámite</c:v>
                </c:pt>
                <c:pt idx="8">
                  <c:v>Urgente</c:v>
                </c:pt>
              </c:strCache>
            </c:strRef>
          </c:cat>
          <c:val>
            <c:numRef>
              <c:f>Hoja1!$B$2:$B$10</c:f>
              <c:numCache>
                <c:formatCode>General</c:formatCode>
                <c:ptCount val="9"/>
                <c:pt idx="0">
                  <c:v>136</c:v>
                </c:pt>
                <c:pt idx="1">
                  <c:v>7</c:v>
                </c:pt>
                <c:pt idx="2">
                  <c:v>1</c:v>
                </c:pt>
                <c:pt idx="3">
                  <c:v>1</c:v>
                </c:pt>
                <c:pt idx="4">
                  <c:v>262</c:v>
                </c:pt>
                <c:pt idx="5">
                  <c:v>1</c:v>
                </c:pt>
                <c:pt idx="6">
                  <c:v>1</c:v>
                </c:pt>
                <c:pt idx="7">
                  <c:v>195</c:v>
                </c:pt>
                <c:pt idx="8">
                  <c:v>1</c:v>
                </c:pt>
              </c:numCache>
            </c:numRef>
          </c:val>
          <c:extLst xmlns:c16r2="http://schemas.microsoft.com/office/drawing/2015/06/chart">
            <c:ext xmlns:c16="http://schemas.microsoft.com/office/drawing/2014/chart" uri="{C3380CC4-5D6E-409C-BE32-E72D297353CC}">
              <c16:uniqueId val="{00000008-9DF2-426B-8921-47CCD51ADA5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1564C-0043-4201-B313-705F720D43B2}" type="datetimeFigureOut">
              <a:rPr lang="es-CO" smtClean="0"/>
              <a:t>24/04/2020</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81279-B2C8-4D11-875B-BE8354FAFB4C}" type="slidenum">
              <a:rPr lang="es-CO" smtClean="0"/>
              <a:t>‹Nº›</a:t>
            </a:fld>
            <a:endParaRPr lang="es-CO"/>
          </a:p>
        </p:txBody>
      </p:sp>
    </p:spTree>
    <p:extLst>
      <p:ext uri="{BB962C8B-B14F-4D97-AF65-F5344CB8AC3E}">
        <p14:creationId xmlns:p14="http://schemas.microsoft.com/office/powerpoint/2010/main" val="291865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1281279-B2C8-4D11-875B-BE8354FAFB4C}" type="slidenum">
              <a:rPr lang="es-CO" smtClean="0"/>
              <a:t>25</a:t>
            </a:fld>
            <a:endParaRPr lang="es-CO"/>
          </a:p>
        </p:txBody>
      </p:sp>
    </p:spTree>
    <p:extLst>
      <p:ext uri="{BB962C8B-B14F-4D97-AF65-F5344CB8AC3E}">
        <p14:creationId xmlns:p14="http://schemas.microsoft.com/office/powerpoint/2010/main" val="942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1A60E94A-5D6B-DB4E-B475-8E12E74EBEB6}"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311203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A60E94A-5D6B-DB4E-B475-8E12E74EBEB6}"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13586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A60E94A-5D6B-DB4E-B475-8E12E74EBEB6}"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54218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A60E94A-5D6B-DB4E-B475-8E12E74EBEB6}"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354293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1A60E94A-5D6B-DB4E-B475-8E12E74EBEB6}" type="datetimeFigureOut">
              <a:rPr lang="en-US" smtClean="0"/>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02863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1A60E94A-5D6B-DB4E-B475-8E12E74EBEB6}"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04759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1A60E94A-5D6B-DB4E-B475-8E12E74EBEB6}" type="datetimeFigureOut">
              <a:rPr lang="en-US" smtClean="0"/>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69626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1A60E94A-5D6B-DB4E-B475-8E12E74EBEB6}" type="datetimeFigureOut">
              <a:rPr lang="en-US" smtClean="0"/>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68311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0E94A-5D6B-DB4E-B475-8E12E74EBEB6}" type="datetimeFigureOut">
              <a:rPr lang="en-US" smtClean="0"/>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89531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1A60E94A-5D6B-DB4E-B475-8E12E74EBEB6}"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2255633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1A60E94A-5D6B-DB4E-B475-8E12E74EBEB6}" type="datetimeFigureOut">
              <a:rPr lang="en-US" smtClean="0"/>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991F6-B947-DA4E-9FB1-6461B692D450}" type="slidenum">
              <a:rPr lang="en-US" smtClean="0"/>
              <a:t>‹Nº›</a:t>
            </a:fld>
            <a:endParaRPr lang="en-US"/>
          </a:p>
        </p:txBody>
      </p:sp>
    </p:spTree>
    <p:extLst>
      <p:ext uri="{BB962C8B-B14F-4D97-AF65-F5344CB8AC3E}">
        <p14:creationId xmlns:p14="http://schemas.microsoft.com/office/powerpoint/2010/main" val="129937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0E94A-5D6B-DB4E-B475-8E12E74EBEB6}" type="datetimeFigureOut">
              <a:rPr lang="en-US" smtClean="0"/>
              <a:t>4/24/2020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991F6-B947-DA4E-9FB1-6461B692D450}" type="slidenum">
              <a:rPr lang="en-US" smtClean="0"/>
              <a:t>‹Nº›</a:t>
            </a:fld>
            <a:endParaRPr lang="en-US"/>
          </a:p>
        </p:txBody>
      </p:sp>
    </p:spTree>
    <p:extLst>
      <p:ext uri="{BB962C8B-B14F-4D97-AF65-F5344CB8AC3E}">
        <p14:creationId xmlns:p14="http://schemas.microsoft.com/office/powerpoint/2010/main" val="2819822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hyperlink" Target="http://www.amb.gov.co/"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mailto:info@amb.gov.co" TargetMode="Externa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28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D1A237C-6E97-467D-BA88-D3B1D050F4F5}"/>
              </a:ext>
            </a:extLst>
          </p:cNvPr>
          <p:cNvSpPr txBox="1">
            <a:spLocks/>
          </p:cNvSpPr>
          <p:nvPr/>
        </p:nvSpPr>
        <p:spPr>
          <a:xfrm>
            <a:off x="457200" y="550983"/>
            <a:ext cx="7851422" cy="42967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smtClean="0">
                <a:latin typeface="Calibri" panose="020F0502020204030204" pitchFamily="34" charset="0"/>
                <a:ea typeface="Segoe UI" panose="020B0502040204020203" pitchFamily="34" charset="0"/>
                <a:cs typeface="Arial" panose="020B0604020202020204" pitchFamily="34" charset="0"/>
              </a:rPr>
              <a:t>Promedio de días de respuesta de PQRSD</a:t>
            </a:r>
          </a:p>
          <a:p>
            <a:endParaRPr lang="es-CO" sz="2400" b="1" dirty="0">
              <a:latin typeface="Century Gothic" panose="020B0502020202020204" pitchFamily="34" charset="0"/>
              <a:ea typeface="Segoe UI" panose="020B0502040204020203" pitchFamily="34" charset="0"/>
              <a:cs typeface="Arial" panose="020B0604020202020204" pitchFamily="34" charset="0"/>
            </a:endParaRPr>
          </a:p>
        </p:txBody>
      </p:sp>
      <p:graphicFrame>
        <p:nvGraphicFramePr>
          <p:cNvPr id="7" name="Gráfico 6"/>
          <p:cNvGraphicFramePr/>
          <p:nvPr>
            <p:extLst>
              <p:ext uri="{D42A27DB-BD31-4B8C-83A1-F6EECF244321}">
                <p14:modId xmlns:p14="http://schemas.microsoft.com/office/powerpoint/2010/main" val="2751682316"/>
              </p:ext>
            </p:extLst>
          </p:nvPr>
        </p:nvGraphicFramePr>
        <p:xfrm>
          <a:off x="457200" y="1298222"/>
          <a:ext cx="8020756" cy="416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909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D1A237C-6E97-467D-BA88-D3B1D050F4F5}"/>
              </a:ext>
            </a:extLst>
          </p:cNvPr>
          <p:cNvSpPr txBox="1">
            <a:spLocks/>
          </p:cNvSpPr>
          <p:nvPr/>
        </p:nvSpPr>
        <p:spPr>
          <a:xfrm>
            <a:off x="647115" y="550983"/>
            <a:ext cx="7540278" cy="42967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400" b="1" dirty="0" smtClean="0">
                <a:latin typeface="Calibri" panose="020F0502020204030204" pitchFamily="34" charset="0"/>
                <a:ea typeface="Segoe UI" panose="020B0502040204020203" pitchFamily="34" charset="0"/>
                <a:cs typeface="Arial" panose="020B0604020202020204" pitchFamily="34" charset="0"/>
              </a:rPr>
              <a:t>Observaciones para tener en cuenta </a:t>
            </a:r>
            <a:endParaRPr lang="es-CO" sz="2400" b="1" dirty="0">
              <a:latin typeface="Calibri" panose="020F0502020204030204" pitchFamily="34" charset="0"/>
              <a:ea typeface="Segoe UI" panose="020B0502040204020203" pitchFamily="34" charset="0"/>
              <a:cs typeface="Arial" panose="020B0604020202020204" pitchFamily="34" charset="0"/>
            </a:endParaRPr>
          </a:p>
        </p:txBody>
      </p:sp>
      <p:sp>
        <p:nvSpPr>
          <p:cNvPr id="5" name="CuadroTexto 4"/>
          <p:cNvSpPr txBox="1"/>
          <p:nvPr/>
        </p:nvSpPr>
        <p:spPr>
          <a:xfrm>
            <a:off x="647115" y="980661"/>
            <a:ext cx="7693997" cy="7478970"/>
          </a:xfrm>
          <a:prstGeom prst="rect">
            <a:avLst/>
          </a:prstGeom>
          <a:noFill/>
        </p:spPr>
        <p:txBody>
          <a:bodyPr wrap="square" rtlCol="0">
            <a:spAutoFit/>
          </a:bodyPr>
          <a:lstStyle/>
          <a:p>
            <a:r>
              <a:rPr lang="es-CO" sz="1600" dirty="0" smtClean="0">
                <a:latin typeface="Calibri" panose="020F0502020204030204" pitchFamily="34" charset="0"/>
              </a:rPr>
              <a:t>El   </a:t>
            </a:r>
            <a:r>
              <a:rPr lang="es-CO" sz="1600" dirty="0">
                <a:latin typeface="Calibri" panose="020F0502020204030204" pitchFamily="34" charset="0"/>
              </a:rPr>
              <a:t>Gobierno Nacional declaró la emergencia sanitaria ateniendo a que el país se ha visto afectado en los últimos días con casos de la enfermedad COVID19, catalogada por la Organización Mundial de la Salud como una emergencia en salud pública de impacto mundial</a:t>
            </a:r>
            <a:r>
              <a:rPr lang="es-CO" sz="1600" dirty="0" smtClean="0">
                <a:latin typeface="Calibri" panose="020F0502020204030204" pitchFamily="34" charset="0"/>
              </a:rPr>
              <a:t>. </a:t>
            </a:r>
          </a:p>
          <a:p>
            <a:r>
              <a:rPr lang="es-CO" sz="1600" dirty="0" smtClean="0">
                <a:latin typeface="Calibri" panose="020F0502020204030204" pitchFamily="34" charset="0"/>
              </a:rPr>
              <a:t>Teniendo en cuenta lo anterior se amplían términos para resolver peticiones (Decreto Legislativo 491 de 2020) , fijando los siguientes términos </a:t>
            </a:r>
          </a:p>
          <a:p>
            <a:pPr marL="171450" indent="-171450">
              <a:buFont typeface="Arial" panose="020B0604020202020204" pitchFamily="34" charset="0"/>
              <a:buChar char="•"/>
            </a:pPr>
            <a:r>
              <a:rPr lang="es-CO" sz="1600" dirty="0" smtClean="0">
                <a:latin typeface="Calibri" panose="020F0502020204030204" pitchFamily="34" charset="0"/>
              </a:rPr>
              <a:t>Salvo </a:t>
            </a:r>
            <a:r>
              <a:rPr lang="es-CO" sz="1600" dirty="0">
                <a:latin typeface="Calibri" panose="020F0502020204030204" pitchFamily="34" charset="0"/>
              </a:rPr>
              <a:t>norma especial toda petición deberá resolverse dentro de los treinta (30) </a:t>
            </a:r>
            <a:r>
              <a:rPr lang="es-CO" sz="1600" dirty="0" smtClean="0">
                <a:latin typeface="Calibri" panose="020F0502020204030204" pitchFamily="34" charset="0"/>
              </a:rPr>
              <a:t>días siguientes </a:t>
            </a:r>
            <a:r>
              <a:rPr lang="es-CO" sz="1600" dirty="0">
                <a:latin typeface="Calibri" panose="020F0502020204030204" pitchFamily="34" charset="0"/>
              </a:rPr>
              <a:t>a su recepción</a:t>
            </a:r>
            <a:r>
              <a:rPr lang="es-CO" sz="1600" dirty="0" smtClean="0">
                <a:latin typeface="Calibri" panose="020F0502020204030204" pitchFamily="34" charset="0"/>
              </a:rPr>
              <a:t>.</a:t>
            </a:r>
          </a:p>
          <a:p>
            <a:pPr marL="171450" indent="-171450">
              <a:buFont typeface="Arial" panose="020B0604020202020204" pitchFamily="34" charset="0"/>
              <a:buChar char="•"/>
            </a:pPr>
            <a:r>
              <a:rPr lang="es-CO" sz="1600" dirty="0" smtClean="0">
                <a:latin typeface="Calibri" panose="020F0502020204030204" pitchFamily="34" charset="0"/>
              </a:rPr>
              <a:t>Estará </a:t>
            </a:r>
            <a:r>
              <a:rPr lang="es-CO" sz="1600" dirty="0">
                <a:latin typeface="Calibri" panose="020F0502020204030204" pitchFamily="34" charset="0"/>
              </a:rPr>
              <a:t>sometida a término especial la resolución de las siguientes peticiones:</a:t>
            </a:r>
          </a:p>
          <a:p>
            <a:pPr marL="171450" indent="-171450">
              <a:buFont typeface="Arial" panose="020B0604020202020204" pitchFamily="34" charset="0"/>
              <a:buChar char="•"/>
            </a:pPr>
            <a:r>
              <a:rPr lang="es-CO" sz="1600" dirty="0" smtClean="0">
                <a:latin typeface="Calibri" panose="020F0502020204030204" pitchFamily="34" charset="0"/>
              </a:rPr>
              <a:t>Las </a:t>
            </a:r>
            <a:r>
              <a:rPr lang="es-CO" sz="1600" dirty="0">
                <a:latin typeface="Calibri" panose="020F0502020204030204" pitchFamily="34" charset="0"/>
              </a:rPr>
              <a:t>peticiones de documentos y de información deberán resolverse dentro de los </a:t>
            </a:r>
            <a:r>
              <a:rPr lang="es-CO" sz="1600" dirty="0" smtClean="0">
                <a:latin typeface="Calibri" panose="020F0502020204030204" pitchFamily="34" charset="0"/>
              </a:rPr>
              <a:t>veinte (20</a:t>
            </a:r>
            <a:r>
              <a:rPr lang="es-CO" sz="1600" dirty="0">
                <a:latin typeface="Calibri" panose="020F0502020204030204" pitchFamily="34" charset="0"/>
              </a:rPr>
              <a:t>) días siguientes a su recepción.</a:t>
            </a:r>
          </a:p>
          <a:p>
            <a:pPr marL="171450" indent="-171450">
              <a:buFont typeface="Arial" panose="020B0604020202020204" pitchFamily="34" charset="0"/>
              <a:buChar char="•"/>
            </a:pPr>
            <a:r>
              <a:rPr lang="es-CO" sz="1600" dirty="0" smtClean="0">
                <a:latin typeface="Calibri" panose="020F0502020204030204" pitchFamily="34" charset="0"/>
              </a:rPr>
              <a:t>Las </a:t>
            </a:r>
            <a:r>
              <a:rPr lang="es-CO" sz="1600" dirty="0">
                <a:latin typeface="Calibri" panose="020F0502020204030204" pitchFamily="34" charset="0"/>
              </a:rPr>
              <a:t>peticiones mediante las cuales se eleva una consulta a las autoridades en </a:t>
            </a:r>
            <a:r>
              <a:rPr lang="es-CO" sz="1600" dirty="0" smtClean="0">
                <a:latin typeface="Calibri" panose="020F0502020204030204" pitchFamily="34" charset="0"/>
              </a:rPr>
              <a:t>relación con </a:t>
            </a:r>
            <a:r>
              <a:rPr lang="es-CO" sz="1600" dirty="0">
                <a:latin typeface="Calibri" panose="020F0502020204030204" pitchFamily="34" charset="0"/>
              </a:rPr>
              <a:t>las materias a su cargo deberán resolverse dentro de los treinta y cinco (35) </a:t>
            </a:r>
            <a:r>
              <a:rPr lang="es-CO" sz="1600" dirty="0" smtClean="0">
                <a:latin typeface="Calibri" panose="020F0502020204030204" pitchFamily="34" charset="0"/>
              </a:rPr>
              <a:t>días siguientes </a:t>
            </a:r>
            <a:r>
              <a:rPr lang="es-CO" sz="1600" dirty="0">
                <a:latin typeface="Calibri" panose="020F0502020204030204" pitchFamily="34" charset="0"/>
              </a:rPr>
              <a:t>a su recepción. </a:t>
            </a:r>
          </a:p>
          <a:p>
            <a:endParaRPr lang="es-CO" sz="1600" dirty="0">
              <a:latin typeface="Calibri" panose="020F0502020204030204" pitchFamily="34" charset="0"/>
            </a:endParaRPr>
          </a:p>
          <a:p>
            <a:r>
              <a:rPr lang="es-CO" sz="1600" dirty="0" smtClean="0">
                <a:latin typeface="Calibri" panose="020F0502020204030204" pitchFamily="34" charset="0"/>
              </a:rPr>
              <a:t> </a:t>
            </a:r>
            <a:r>
              <a:rPr lang="es-CO" sz="1600" dirty="0">
                <a:latin typeface="Calibri" panose="020F0502020204030204" pitchFamily="34" charset="0"/>
              </a:rPr>
              <a:t>E</a:t>
            </a:r>
            <a:r>
              <a:rPr lang="es-CO" sz="1600" dirty="0" smtClean="0">
                <a:latin typeface="Calibri" panose="020F0502020204030204" pitchFamily="34" charset="0"/>
              </a:rPr>
              <a:t>l </a:t>
            </a:r>
            <a:r>
              <a:rPr lang="es-CO" sz="1600" dirty="0">
                <a:latin typeface="Calibri" panose="020F0502020204030204" pitchFamily="34" charset="0"/>
              </a:rPr>
              <a:t>Área Metropolitana de Bucaramanga mediante Resolución No 000275 del veinte (20) de marzo de 2020, modificó y prorrogo la suspensión de términos establecida en la Resolución No 000268 del dieciséis (16) de marzo de 2020, desde el día veintiuno (21) de marzo de 2020 y hasta el día doce (12) de abril de 2020</a:t>
            </a:r>
            <a:r>
              <a:rPr lang="es-CO" sz="1100" dirty="0">
                <a:latin typeface="Calibri" panose="020F0502020204030204" pitchFamily="34" charset="0"/>
              </a:rPr>
              <a:t>.</a:t>
            </a:r>
            <a:endParaRPr lang="es-CO" sz="1100" dirty="0" smtClean="0">
              <a:latin typeface="Calibri" panose="020F0502020204030204" pitchFamily="34" charset="0"/>
            </a:endParaRPr>
          </a:p>
          <a:p>
            <a:pPr marL="171450" indent="-171450">
              <a:buFont typeface="Arial" panose="020B0604020202020204" pitchFamily="34" charset="0"/>
              <a:buChar char="•"/>
            </a:pPr>
            <a:endParaRPr lang="es-CO" sz="1100" dirty="0" smtClean="0">
              <a:latin typeface="Calibri" panose="020F0502020204030204" pitchFamily="34" charset="0"/>
            </a:endParaRPr>
          </a:p>
          <a:p>
            <a:pPr marL="171450" indent="-171450">
              <a:buFont typeface="Arial" panose="020B0604020202020204" pitchFamily="34" charset="0"/>
              <a:buChar char="•"/>
            </a:pPr>
            <a:endParaRPr lang="es-CO" sz="1100" dirty="0" smtClean="0">
              <a:latin typeface="Calibri" panose="020F0502020204030204" pitchFamily="34" charset="0"/>
            </a:endParaRPr>
          </a:p>
          <a:p>
            <a:endParaRPr lang="es-CO" sz="1100" dirty="0">
              <a:latin typeface="Calibri" panose="020F0502020204030204" pitchFamily="34" charset="0"/>
            </a:endParaRPr>
          </a:p>
          <a:p>
            <a:endParaRPr lang="es-CO" sz="1100" dirty="0" smtClean="0">
              <a:latin typeface="Calibri" panose="020F0502020204030204" pitchFamily="34" charset="0"/>
            </a:endParaRPr>
          </a:p>
          <a:p>
            <a:endParaRPr lang="es-CO" sz="1100" dirty="0">
              <a:latin typeface="Calibri" panose="020F0502020204030204" pitchFamily="34" charset="0"/>
            </a:endParaRPr>
          </a:p>
          <a:p>
            <a:endParaRPr lang="es-CO" sz="1100" dirty="0" smtClean="0">
              <a:latin typeface="Calibri" panose="020F0502020204030204" pitchFamily="34" charset="0"/>
            </a:endParaRPr>
          </a:p>
          <a:p>
            <a:endParaRPr lang="es-CO" sz="1100" dirty="0">
              <a:latin typeface="Calibri" panose="020F0502020204030204" pitchFamily="34" charset="0"/>
            </a:endParaRPr>
          </a:p>
          <a:p>
            <a:endParaRPr lang="es-CO" sz="1100" dirty="0" smtClean="0">
              <a:latin typeface="Calibri" panose="020F0502020204030204" pitchFamily="34" charset="0"/>
            </a:endParaRPr>
          </a:p>
          <a:p>
            <a:endParaRPr lang="es-CO" sz="1100" dirty="0">
              <a:latin typeface="Calibri" panose="020F0502020204030204" pitchFamily="34" charset="0"/>
            </a:endParaRPr>
          </a:p>
          <a:p>
            <a:endParaRPr lang="es-CO" sz="1100" dirty="0" smtClean="0">
              <a:latin typeface="Calibri" panose="020F0502020204030204" pitchFamily="34" charset="0"/>
            </a:endParaRPr>
          </a:p>
          <a:p>
            <a:endParaRPr lang="es-CO" sz="1100" dirty="0">
              <a:latin typeface="Calibri" panose="020F0502020204030204" pitchFamily="34" charset="0"/>
            </a:endParaRPr>
          </a:p>
          <a:p>
            <a:endParaRPr lang="es-CO" sz="1100" dirty="0" smtClean="0">
              <a:latin typeface="Calibri" panose="020F0502020204030204" pitchFamily="34" charset="0"/>
            </a:endParaRPr>
          </a:p>
          <a:p>
            <a:endParaRPr lang="es-CO" sz="1100" dirty="0">
              <a:latin typeface="Calibri" panose="020F0502020204030204" pitchFamily="34" charset="0"/>
            </a:endParaRPr>
          </a:p>
          <a:p>
            <a:endParaRPr lang="es-CO" sz="1100" dirty="0" smtClean="0">
              <a:latin typeface="Calibri" panose="020F0502020204030204" pitchFamily="34" charset="0"/>
            </a:endParaRPr>
          </a:p>
          <a:p>
            <a:endParaRPr lang="es-CO" sz="1100" dirty="0">
              <a:latin typeface="Calibri" panose="020F0502020204030204" pitchFamily="34" charset="0"/>
            </a:endParaRPr>
          </a:p>
          <a:p>
            <a:endParaRPr lang="es-CO" sz="1100" dirty="0">
              <a:latin typeface="Calibri" panose="020F0502020204030204" pitchFamily="34" charset="0"/>
            </a:endParaRPr>
          </a:p>
        </p:txBody>
      </p:sp>
    </p:spTree>
    <p:extLst>
      <p:ext uri="{BB962C8B-B14F-4D97-AF65-F5344CB8AC3E}">
        <p14:creationId xmlns:p14="http://schemas.microsoft.com/office/powerpoint/2010/main" val="2651354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D1A237C-6E97-467D-BA88-D3B1D050F4F5}"/>
              </a:ext>
            </a:extLst>
          </p:cNvPr>
          <p:cNvSpPr txBox="1">
            <a:spLocks/>
          </p:cNvSpPr>
          <p:nvPr/>
        </p:nvSpPr>
        <p:spPr>
          <a:xfrm>
            <a:off x="647115" y="550983"/>
            <a:ext cx="7540280" cy="42967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Calibri" panose="020F0502020204030204" pitchFamily="34" charset="0"/>
                <a:ea typeface="Segoe UI" panose="020B0502040204020203" pitchFamily="34" charset="0"/>
                <a:cs typeface="Arial" panose="020B0604020202020204" pitchFamily="34" charset="0"/>
              </a:rPr>
              <a:t>Respuesta a Derechos de Petición-consolidado</a:t>
            </a:r>
          </a:p>
        </p:txBody>
      </p:sp>
      <p:graphicFrame>
        <p:nvGraphicFramePr>
          <p:cNvPr id="4" name="Tabla 3"/>
          <p:cNvGraphicFramePr>
            <a:graphicFrameLocks noGrp="1"/>
          </p:cNvGraphicFramePr>
          <p:nvPr>
            <p:extLst>
              <p:ext uri="{D42A27DB-BD31-4B8C-83A1-F6EECF244321}">
                <p14:modId xmlns:p14="http://schemas.microsoft.com/office/powerpoint/2010/main" val="2737653353"/>
              </p:ext>
            </p:extLst>
          </p:nvPr>
        </p:nvGraphicFramePr>
        <p:xfrm>
          <a:off x="647115" y="980661"/>
          <a:ext cx="7540278" cy="4557923"/>
        </p:xfrm>
        <a:graphic>
          <a:graphicData uri="http://schemas.openxmlformats.org/drawingml/2006/table">
            <a:tbl>
              <a:tblPr firstRow="1" bandRow="1">
                <a:tableStyleId>{073A0DAA-6AF3-43AB-8588-CEC1D06C72B9}</a:tableStyleId>
              </a:tblPr>
              <a:tblGrid>
                <a:gridCol w="1256713">
                  <a:extLst>
                    <a:ext uri="{9D8B030D-6E8A-4147-A177-3AD203B41FA5}">
                      <a16:colId xmlns="" xmlns:a16="http://schemas.microsoft.com/office/drawing/2014/main" val="199517107"/>
                    </a:ext>
                  </a:extLst>
                </a:gridCol>
                <a:gridCol w="1256713">
                  <a:extLst>
                    <a:ext uri="{9D8B030D-6E8A-4147-A177-3AD203B41FA5}">
                      <a16:colId xmlns="" xmlns:a16="http://schemas.microsoft.com/office/drawing/2014/main" val="123854331"/>
                    </a:ext>
                  </a:extLst>
                </a:gridCol>
                <a:gridCol w="1256713">
                  <a:extLst>
                    <a:ext uri="{9D8B030D-6E8A-4147-A177-3AD203B41FA5}">
                      <a16:colId xmlns="" xmlns:a16="http://schemas.microsoft.com/office/drawing/2014/main" val="1827668484"/>
                    </a:ext>
                  </a:extLst>
                </a:gridCol>
                <a:gridCol w="1256713">
                  <a:extLst>
                    <a:ext uri="{9D8B030D-6E8A-4147-A177-3AD203B41FA5}">
                      <a16:colId xmlns="" xmlns:a16="http://schemas.microsoft.com/office/drawing/2014/main" val="2758510370"/>
                    </a:ext>
                  </a:extLst>
                </a:gridCol>
                <a:gridCol w="1256713">
                  <a:extLst>
                    <a:ext uri="{9D8B030D-6E8A-4147-A177-3AD203B41FA5}">
                      <a16:colId xmlns="" xmlns:a16="http://schemas.microsoft.com/office/drawing/2014/main" val="125484762"/>
                    </a:ext>
                  </a:extLst>
                </a:gridCol>
                <a:gridCol w="1256713"/>
              </a:tblGrid>
              <a:tr h="709815">
                <a:tc>
                  <a:txBody>
                    <a:bodyPr/>
                    <a:lstStyle/>
                    <a:p>
                      <a:pPr algn="ctr"/>
                      <a:endParaRPr lang="es-CO" sz="1100" dirty="0">
                        <a:latin typeface="Calibri" panose="020F0502020204030204" pitchFamily="34" charset="0"/>
                        <a:cs typeface="Arial" panose="020B0604020202020204" pitchFamily="34" charset="0"/>
                      </a:endParaRPr>
                    </a:p>
                    <a:p>
                      <a:pPr algn="ctr"/>
                      <a:r>
                        <a:rPr lang="es-CO" sz="1100" dirty="0">
                          <a:latin typeface="Calibri" panose="020F0502020204030204" pitchFamily="34" charset="0"/>
                          <a:cs typeface="Arial" panose="020B0604020202020204" pitchFamily="34" charset="0"/>
                        </a:rPr>
                        <a:t>Tipo</a:t>
                      </a:r>
                    </a:p>
                  </a:txBody>
                  <a:tcPr/>
                </a:tc>
                <a:tc>
                  <a:txBody>
                    <a:bodyPr/>
                    <a:lstStyle/>
                    <a:p>
                      <a:pPr algn="ctr"/>
                      <a:endParaRPr lang="es-CO" sz="1100" dirty="0">
                        <a:latin typeface="Calibri" panose="020F0502020204030204" pitchFamily="34" charset="0"/>
                        <a:cs typeface="Arial" panose="020B0604020202020204" pitchFamily="34" charset="0"/>
                      </a:endParaRPr>
                    </a:p>
                    <a:p>
                      <a:pPr algn="ctr"/>
                      <a:r>
                        <a:rPr lang="es-CO" sz="1100" dirty="0">
                          <a:latin typeface="Calibri" panose="020F0502020204030204" pitchFamily="34" charset="0"/>
                          <a:cs typeface="Arial" panose="020B0604020202020204" pitchFamily="34" charset="0"/>
                        </a:rPr>
                        <a:t># oficios</a:t>
                      </a:r>
                      <a:r>
                        <a:rPr lang="es-CO" sz="1100" baseline="0" dirty="0">
                          <a:latin typeface="Calibri" panose="020F0502020204030204" pitchFamily="34" charset="0"/>
                          <a:cs typeface="Arial" panose="020B0604020202020204" pitchFamily="34" charset="0"/>
                        </a:rPr>
                        <a:t> recibidos</a:t>
                      </a:r>
                      <a:endParaRPr lang="es-CO" sz="1100" dirty="0">
                        <a:latin typeface="Calibri" panose="020F0502020204030204" pitchFamily="34" charset="0"/>
                        <a:cs typeface="Arial" panose="020B0604020202020204" pitchFamily="34" charset="0"/>
                      </a:endParaRPr>
                    </a:p>
                  </a:txBody>
                  <a:tcPr/>
                </a:tc>
                <a:tc>
                  <a:txBody>
                    <a:bodyPr/>
                    <a:lstStyle/>
                    <a:p>
                      <a:pPr algn="ctr"/>
                      <a:r>
                        <a:rPr lang="es-CO" sz="1100" dirty="0">
                          <a:latin typeface="Calibri" panose="020F0502020204030204" pitchFamily="34" charset="0"/>
                          <a:cs typeface="Arial" panose="020B0604020202020204" pitchFamily="34" charset="0"/>
                        </a:rPr>
                        <a:t># oficios</a:t>
                      </a:r>
                      <a:r>
                        <a:rPr lang="es-CO" sz="1100" baseline="0" dirty="0">
                          <a:latin typeface="Calibri" panose="020F0502020204030204" pitchFamily="34" charset="0"/>
                          <a:cs typeface="Arial" panose="020B0604020202020204" pitchFamily="34" charset="0"/>
                        </a:rPr>
                        <a:t> respondidos a tiempo</a:t>
                      </a:r>
                      <a:endParaRPr lang="es-CO" sz="1100" dirty="0">
                        <a:latin typeface="Calibri" panose="020F0502020204030204" pitchFamily="34" charset="0"/>
                        <a:cs typeface="Arial" panose="020B0604020202020204" pitchFamily="34" charset="0"/>
                      </a:endParaRPr>
                    </a:p>
                  </a:txBody>
                  <a:tcPr/>
                </a:tc>
                <a:tc>
                  <a:txBody>
                    <a:bodyPr/>
                    <a:lstStyle/>
                    <a:p>
                      <a:pPr algn="ctr"/>
                      <a:r>
                        <a:rPr lang="es-CO" sz="1100" dirty="0">
                          <a:latin typeface="Calibri" panose="020F0502020204030204" pitchFamily="34" charset="0"/>
                          <a:cs typeface="Arial" panose="020B0604020202020204" pitchFamily="34" charset="0"/>
                        </a:rPr>
                        <a:t># de oficios respondidos</a:t>
                      </a:r>
                      <a:r>
                        <a:rPr lang="es-CO" sz="1100" baseline="0" dirty="0">
                          <a:latin typeface="Calibri" panose="020F0502020204030204" pitchFamily="34" charset="0"/>
                          <a:cs typeface="Arial" panose="020B0604020202020204" pitchFamily="34" charset="0"/>
                        </a:rPr>
                        <a:t> fuera de tiempo</a:t>
                      </a:r>
                      <a:endParaRPr lang="es-CO" sz="1100" dirty="0">
                        <a:latin typeface="Calibri" panose="020F0502020204030204" pitchFamily="34" charset="0"/>
                        <a:cs typeface="Arial" panose="020B0604020202020204" pitchFamily="34" charset="0"/>
                      </a:endParaRPr>
                    </a:p>
                  </a:txBody>
                  <a:tcPr/>
                </a:tc>
                <a:tc>
                  <a:txBody>
                    <a:bodyPr/>
                    <a:lstStyle/>
                    <a:p>
                      <a:pPr algn="ctr"/>
                      <a:r>
                        <a:rPr lang="es-CO" sz="1100" dirty="0">
                          <a:latin typeface="Calibri" panose="020F0502020204030204" pitchFamily="34" charset="0"/>
                          <a:cs typeface="Arial" panose="020B0604020202020204" pitchFamily="34" charset="0"/>
                        </a:rPr>
                        <a:t># de oficios </a:t>
                      </a:r>
                      <a:r>
                        <a:rPr lang="es-CO" sz="1100" dirty="0" smtClean="0">
                          <a:latin typeface="Calibri" panose="020F0502020204030204" pitchFamily="34" charset="0"/>
                          <a:cs typeface="Arial" panose="020B0604020202020204" pitchFamily="34" charset="0"/>
                        </a:rPr>
                        <a:t>sin</a:t>
                      </a:r>
                      <a:r>
                        <a:rPr lang="es-CO" sz="1100" baseline="0" dirty="0" smtClean="0">
                          <a:latin typeface="Calibri" panose="020F0502020204030204" pitchFamily="34" charset="0"/>
                          <a:cs typeface="Arial" panose="020B0604020202020204" pitchFamily="34" charset="0"/>
                        </a:rPr>
                        <a:t> responder  dentro del tiempo</a:t>
                      </a:r>
                      <a:endParaRPr lang="es-CO" sz="1100" dirty="0">
                        <a:latin typeface="Calibri" panose="020F0502020204030204" pitchFamily="34" charset="0"/>
                        <a:cs typeface="Arial" panose="020B0604020202020204" pitchFamily="34" charset="0"/>
                      </a:endParaRPr>
                    </a:p>
                  </a:txBody>
                  <a:tcPr/>
                </a:tc>
                <a:tc>
                  <a:txBody>
                    <a:bodyPr/>
                    <a:lstStyle/>
                    <a:p>
                      <a:pPr algn="ctr"/>
                      <a:r>
                        <a:rPr lang="es-CO" sz="1100" dirty="0" smtClean="0">
                          <a:latin typeface="Calibri" panose="020F0502020204030204" pitchFamily="34" charset="0"/>
                          <a:cs typeface="Arial" panose="020B0604020202020204" pitchFamily="34" charset="0"/>
                        </a:rPr>
                        <a:t># de oficios</a:t>
                      </a:r>
                      <a:r>
                        <a:rPr lang="es-CO" sz="1100" baseline="0" dirty="0" smtClean="0">
                          <a:latin typeface="Calibri" panose="020F0502020204030204" pitchFamily="34" charset="0"/>
                          <a:cs typeface="Arial" panose="020B0604020202020204" pitchFamily="34" charset="0"/>
                        </a:rPr>
                        <a:t> en trámite sin responder dentro del tiempo</a:t>
                      </a:r>
                      <a:endParaRPr lang="es-CO" sz="1100" dirty="0">
                        <a:latin typeface="Calibri" panose="020F0502020204030204" pitchFamily="34" charset="0"/>
                        <a:cs typeface="Arial" panose="020B0604020202020204" pitchFamily="34" charset="0"/>
                      </a:endParaRPr>
                    </a:p>
                  </a:txBody>
                  <a:tcPr/>
                </a:tc>
                <a:extLst>
                  <a:ext uri="{0D108BD9-81ED-4DB2-BD59-A6C34878D82A}">
                    <a16:rowId xmlns="" xmlns:a16="http://schemas.microsoft.com/office/drawing/2014/main" val="1301413323"/>
                  </a:ext>
                </a:extLst>
              </a:tr>
              <a:tr h="709815">
                <a:tc>
                  <a:txBody>
                    <a:bodyPr/>
                    <a:lstStyle/>
                    <a:p>
                      <a:pPr algn="ctr"/>
                      <a:r>
                        <a:rPr lang="es-CO" sz="1100" dirty="0" smtClean="0">
                          <a:latin typeface="Calibri" panose="020F0502020204030204" pitchFamily="34" charset="0"/>
                          <a:cs typeface="Arial" panose="020B0604020202020204" pitchFamily="34" charset="0"/>
                        </a:rPr>
                        <a:t>Derechos de petición de orden general</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b="1" dirty="0" smtClean="0">
                          <a:latin typeface="Calibri" panose="020F0502020204030204" pitchFamily="34" charset="0"/>
                        </a:rPr>
                        <a:t>372</a:t>
                      </a:r>
                      <a:endParaRPr lang="es-CO" sz="1100" b="1"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249</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79</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34</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10</a:t>
                      </a:r>
                      <a:endParaRPr lang="es-CO" sz="1100" dirty="0">
                        <a:latin typeface="Calibri" panose="020F0502020204030204" pitchFamily="34" charset="0"/>
                      </a:endParaRPr>
                    </a:p>
                  </a:txBody>
                  <a:tcPr anchor="ctr"/>
                </a:tc>
                <a:extLst>
                  <a:ext uri="{0D108BD9-81ED-4DB2-BD59-A6C34878D82A}">
                    <a16:rowId xmlns="" xmlns:a16="http://schemas.microsoft.com/office/drawing/2014/main" val="429079236"/>
                  </a:ext>
                </a:extLst>
              </a:tr>
              <a:tr h="709815">
                <a:tc>
                  <a:txBody>
                    <a:bodyPr/>
                    <a:lstStyle/>
                    <a:p>
                      <a:pPr algn="ctr"/>
                      <a:r>
                        <a:rPr lang="es-CO" sz="1100" dirty="0" smtClean="0">
                          <a:latin typeface="Calibri" panose="020F0502020204030204" pitchFamily="34" charset="0"/>
                          <a:cs typeface="Arial" panose="020B0604020202020204" pitchFamily="34" charset="0"/>
                        </a:rPr>
                        <a:t>Solicitud</a:t>
                      </a:r>
                      <a:r>
                        <a:rPr lang="es-CO" sz="1100" baseline="0" dirty="0" smtClean="0">
                          <a:latin typeface="Calibri" panose="020F0502020204030204" pitchFamily="34" charset="0"/>
                          <a:cs typeface="Arial" panose="020B0604020202020204" pitchFamily="34" charset="0"/>
                        </a:rPr>
                        <a:t> desde otra entidad pública</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b="1" dirty="0" smtClean="0">
                          <a:latin typeface="Calibri" panose="020F0502020204030204" pitchFamily="34" charset="0"/>
                        </a:rPr>
                        <a:t>33</a:t>
                      </a:r>
                      <a:endParaRPr lang="es-CO" sz="1100" b="1"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21</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7</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4</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a:t>
                      </a:r>
                      <a:endParaRPr lang="es-CO" sz="1100" dirty="0">
                        <a:latin typeface="Calibri" panose="020F0502020204030204" pitchFamily="34" charset="0"/>
                      </a:endParaRPr>
                    </a:p>
                  </a:txBody>
                  <a:tcPr anchor="ctr"/>
                </a:tc>
                <a:extLst>
                  <a:ext uri="{0D108BD9-81ED-4DB2-BD59-A6C34878D82A}">
                    <a16:rowId xmlns="" xmlns:a16="http://schemas.microsoft.com/office/drawing/2014/main" val="4134283155"/>
                  </a:ext>
                </a:extLst>
              </a:tr>
              <a:tr h="1033018">
                <a:tc>
                  <a:txBody>
                    <a:bodyPr/>
                    <a:lstStyle/>
                    <a:p>
                      <a:pPr algn="ctr"/>
                      <a:r>
                        <a:rPr lang="es-CO" sz="1100" dirty="0" smtClean="0">
                          <a:latin typeface="Calibri" panose="020F0502020204030204" pitchFamily="34" charset="0"/>
                          <a:cs typeface="Arial" panose="020B0604020202020204" pitchFamily="34" charset="0"/>
                        </a:rPr>
                        <a:t>Solicitud</a:t>
                      </a:r>
                      <a:r>
                        <a:rPr lang="es-CO" sz="1100" baseline="0" dirty="0" smtClean="0">
                          <a:latin typeface="Calibri" panose="020F0502020204030204" pitchFamily="34" charset="0"/>
                          <a:cs typeface="Arial" panose="020B0604020202020204" pitchFamily="34" charset="0"/>
                        </a:rPr>
                        <a:t> de copias o examen de documentos que reposan en la entidad</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b="1" dirty="0" smtClean="0">
                          <a:latin typeface="Calibri" panose="020F0502020204030204" pitchFamily="34" charset="0"/>
                        </a:rPr>
                        <a:t>3</a:t>
                      </a:r>
                      <a:endParaRPr lang="es-CO" sz="1100" b="1"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a:t>
                      </a: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2</a:t>
                      </a:r>
                      <a:endParaRPr lang="es-CO" sz="1100" dirty="0">
                        <a:latin typeface="Calibri" panose="020F0502020204030204" pitchFamily="34" charset="0"/>
                      </a:endParaRPr>
                    </a:p>
                  </a:txBody>
                  <a:tcPr anchor="ctr"/>
                </a:tc>
                <a:extLst>
                  <a:ext uri="{0D108BD9-81ED-4DB2-BD59-A6C34878D82A}">
                    <a16:rowId xmlns="" xmlns:a16="http://schemas.microsoft.com/office/drawing/2014/main" val="4144883558"/>
                  </a:ext>
                </a:extLst>
              </a:tr>
              <a:tr h="1030376">
                <a:tc>
                  <a:txBody>
                    <a:bodyPr/>
                    <a:lstStyle/>
                    <a:p>
                      <a:pPr algn="ctr"/>
                      <a:r>
                        <a:rPr lang="es-CO" sz="1100" dirty="0" smtClean="0">
                          <a:latin typeface="Calibri" panose="020F0502020204030204" pitchFamily="34" charset="0"/>
                          <a:cs typeface="Arial" panose="020B0604020202020204" pitchFamily="34" charset="0"/>
                        </a:rPr>
                        <a:t>Consulta relacionada con la materia a cargo de la entidad </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b="1" dirty="0" smtClean="0">
                          <a:latin typeface="Calibri" panose="020F0502020204030204" pitchFamily="34" charset="0"/>
                        </a:rPr>
                        <a:t>10</a:t>
                      </a:r>
                      <a:endParaRPr lang="es-CO" sz="1100" b="1"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9</a:t>
                      </a: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a:t>
                      </a: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extLst>
                  <a:ext uri="{0D108BD9-81ED-4DB2-BD59-A6C34878D82A}">
                    <a16:rowId xmlns="" xmlns:a16="http://schemas.microsoft.com/office/drawing/2014/main" val="3268635097"/>
                  </a:ext>
                </a:extLst>
              </a:tr>
              <a:tr h="312899">
                <a:tc>
                  <a:txBody>
                    <a:bodyPr/>
                    <a:lstStyle/>
                    <a:p>
                      <a:pPr algn="ctr"/>
                      <a:r>
                        <a:rPr lang="es-CO" sz="1100" b="1" dirty="0">
                          <a:latin typeface="Calibri" panose="020F0502020204030204" pitchFamily="34" charset="0"/>
                          <a:cs typeface="Arial" panose="020B0604020202020204" pitchFamily="34" charset="0"/>
                        </a:rPr>
                        <a:t>TOTAL</a:t>
                      </a:r>
                    </a:p>
                  </a:txBody>
                  <a:tcPr anchor="ctr"/>
                </a:tc>
                <a:tc>
                  <a:txBody>
                    <a:bodyPr/>
                    <a:lstStyle/>
                    <a:p>
                      <a:pPr algn="ctr"/>
                      <a:r>
                        <a:rPr lang="es-CO" sz="1100" b="1" dirty="0" smtClean="0">
                          <a:latin typeface="Calibri" panose="020F0502020204030204" pitchFamily="34" charset="0"/>
                        </a:rPr>
                        <a:t>418</a:t>
                      </a:r>
                      <a:endParaRPr lang="es-CO" sz="1100" b="1" dirty="0">
                        <a:latin typeface="Calibri" panose="020F0502020204030204" pitchFamily="34" charset="0"/>
                      </a:endParaRPr>
                    </a:p>
                  </a:txBody>
                  <a:tcPr anchor="ctr"/>
                </a:tc>
                <a:tc>
                  <a:txBody>
                    <a:bodyPr/>
                    <a:lstStyle/>
                    <a:p>
                      <a:pPr algn="ctr"/>
                      <a:r>
                        <a:rPr lang="es-CO" sz="1100" b="1" dirty="0" smtClean="0">
                          <a:latin typeface="Calibri" panose="020F0502020204030204" pitchFamily="34" charset="0"/>
                        </a:rPr>
                        <a:t>280</a:t>
                      </a:r>
                      <a:endParaRPr lang="es-CO" sz="1100" b="1" dirty="0">
                        <a:latin typeface="Calibri" panose="020F0502020204030204" pitchFamily="34" charset="0"/>
                      </a:endParaRPr>
                    </a:p>
                  </a:txBody>
                  <a:tcPr anchor="ctr"/>
                </a:tc>
                <a:tc>
                  <a:txBody>
                    <a:bodyPr/>
                    <a:lstStyle/>
                    <a:p>
                      <a:pPr algn="ctr"/>
                      <a:r>
                        <a:rPr lang="es-CO" sz="1100" b="1" dirty="0" smtClean="0">
                          <a:latin typeface="Calibri" panose="020F0502020204030204" pitchFamily="34" charset="0"/>
                        </a:rPr>
                        <a:t>86</a:t>
                      </a:r>
                      <a:endParaRPr lang="es-CO" sz="1100" b="1" dirty="0">
                        <a:latin typeface="Calibri" panose="020F0502020204030204" pitchFamily="34" charset="0"/>
                      </a:endParaRPr>
                    </a:p>
                  </a:txBody>
                  <a:tcPr anchor="ctr"/>
                </a:tc>
                <a:tc>
                  <a:txBody>
                    <a:bodyPr/>
                    <a:lstStyle/>
                    <a:p>
                      <a:pPr algn="ctr"/>
                      <a:r>
                        <a:rPr lang="es-CO" sz="1100" b="1" dirty="0" smtClean="0">
                          <a:latin typeface="Calibri" panose="020F0502020204030204" pitchFamily="34" charset="0"/>
                        </a:rPr>
                        <a:t>39</a:t>
                      </a:r>
                      <a:endParaRPr lang="es-CO" sz="1100" b="1" dirty="0">
                        <a:latin typeface="Calibri" panose="020F0502020204030204" pitchFamily="34" charset="0"/>
                      </a:endParaRPr>
                    </a:p>
                  </a:txBody>
                  <a:tcPr anchor="ctr"/>
                </a:tc>
                <a:tc>
                  <a:txBody>
                    <a:bodyPr/>
                    <a:lstStyle/>
                    <a:p>
                      <a:pPr algn="ctr"/>
                      <a:r>
                        <a:rPr lang="es-CO" sz="1100" b="1" dirty="0" smtClean="0">
                          <a:latin typeface="Calibri" panose="020F0502020204030204" pitchFamily="34" charset="0"/>
                        </a:rPr>
                        <a:t>13</a:t>
                      </a:r>
                      <a:endParaRPr lang="es-CO" sz="1100" b="1" dirty="0">
                        <a:latin typeface="Calibri" panose="020F0502020204030204" pitchFamily="34" charset="0"/>
                      </a:endParaRPr>
                    </a:p>
                  </a:txBody>
                  <a:tcPr anchor="ctr"/>
                </a:tc>
                <a:extLst>
                  <a:ext uri="{0D108BD9-81ED-4DB2-BD59-A6C34878D82A}">
                    <a16:rowId xmlns="" xmlns:a16="http://schemas.microsoft.com/office/drawing/2014/main" val="4057670267"/>
                  </a:ext>
                </a:extLst>
              </a:tr>
            </a:tbl>
          </a:graphicData>
        </a:graphic>
      </p:graphicFrame>
    </p:spTree>
    <p:extLst>
      <p:ext uri="{BB962C8B-B14F-4D97-AF65-F5344CB8AC3E}">
        <p14:creationId xmlns:p14="http://schemas.microsoft.com/office/powerpoint/2010/main" val="2058891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D1A237C-6E97-467D-BA88-D3B1D050F4F5}"/>
              </a:ext>
            </a:extLst>
          </p:cNvPr>
          <p:cNvSpPr txBox="1">
            <a:spLocks/>
          </p:cNvSpPr>
          <p:nvPr/>
        </p:nvSpPr>
        <p:spPr>
          <a:xfrm>
            <a:off x="420338" y="791533"/>
            <a:ext cx="7971185" cy="5912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smtClean="0">
                <a:latin typeface="Calibri" panose="020F0502020204030204" pitchFamily="34" charset="0"/>
                <a:ea typeface="Segoe UI" panose="020B0502040204020203" pitchFamily="34" charset="0"/>
                <a:cs typeface="Arial" panose="020B0604020202020204" pitchFamily="34" charset="0"/>
              </a:rPr>
              <a:t>Derechos </a:t>
            </a:r>
            <a:r>
              <a:rPr lang="es-CO" sz="2400" b="1" dirty="0">
                <a:latin typeface="Calibri" panose="020F0502020204030204" pitchFamily="34" charset="0"/>
                <a:ea typeface="Segoe UI" panose="020B0502040204020203" pitchFamily="34" charset="0"/>
                <a:cs typeface="Arial" panose="020B0604020202020204" pitchFamily="34" charset="0"/>
              </a:rPr>
              <a:t>de </a:t>
            </a:r>
            <a:r>
              <a:rPr lang="es-CO" sz="2400" b="1" dirty="0" smtClean="0">
                <a:latin typeface="Calibri" panose="020F0502020204030204" pitchFamily="34" charset="0"/>
                <a:ea typeface="Segoe UI" panose="020B0502040204020203" pitchFamily="34" charset="0"/>
                <a:cs typeface="Arial" panose="020B0604020202020204" pitchFamily="34" charset="0"/>
              </a:rPr>
              <a:t>Petición trasladados </a:t>
            </a:r>
            <a:r>
              <a:rPr lang="es-CO" sz="2400" b="1" dirty="0">
                <a:latin typeface="Calibri" panose="020F0502020204030204" pitchFamily="34" charset="0"/>
                <a:ea typeface="Segoe UI" panose="020B0502040204020203" pitchFamily="34" charset="0"/>
                <a:cs typeface="Arial" panose="020B0604020202020204" pitchFamily="34" charset="0"/>
              </a:rPr>
              <a:t>a</a:t>
            </a:r>
            <a:r>
              <a:rPr lang="es-CO" sz="2400" b="1" dirty="0" smtClean="0">
                <a:latin typeface="Calibri" panose="020F0502020204030204" pitchFamily="34" charset="0"/>
                <a:ea typeface="Segoe UI" panose="020B0502040204020203" pitchFamily="34" charset="0"/>
                <a:cs typeface="Arial" panose="020B0604020202020204" pitchFamily="34" charset="0"/>
              </a:rPr>
              <a:t> otra entidad-consolidado</a:t>
            </a:r>
            <a:endParaRPr lang="es-CO" sz="2400" b="1" dirty="0">
              <a:latin typeface="Calibri" panose="020F0502020204030204" pitchFamily="34" charset="0"/>
              <a:ea typeface="Segoe UI" panose="020B0502040204020203"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256927904"/>
              </p:ext>
            </p:extLst>
          </p:nvPr>
        </p:nvGraphicFramePr>
        <p:xfrm>
          <a:off x="817910" y="1831819"/>
          <a:ext cx="3388035" cy="2880360"/>
        </p:xfrm>
        <a:graphic>
          <a:graphicData uri="http://schemas.openxmlformats.org/drawingml/2006/table">
            <a:tbl>
              <a:tblPr firstRow="1" bandRow="1">
                <a:tableStyleId>{073A0DAA-6AF3-43AB-8588-CEC1D06C72B9}</a:tableStyleId>
              </a:tblPr>
              <a:tblGrid>
                <a:gridCol w="1129345">
                  <a:extLst>
                    <a:ext uri="{9D8B030D-6E8A-4147-A177-3AD203B41FA5}">
                      <a16:colId xmlns="" xmlns:a16="http://schemas.microsoft.com/office/drawing/2014/main" val="1625508185"/>
                    </a:ext>
                  </a:extLst>
                </a:gridCol>
                <a:gridCol w="1129345">
                  <a:extLst>
                    <a:ext uri="{9D8B030D-6E8A-4147-A177-3AD203B41FA5}">
                      <a16:colId xmlns="" xmlns:a16="http://schemas.microsoft.com/office/drawing/2014/main" val="1000376475"/>
                    </a:ext>
                  </a:extLst>
                </a:gridCol>
                <a:gridCol w="1129345">
                  <a:extLst>
                    <a:ext uri="{9D8B030D-6E8A-4147-A177-3AD203B41FA5}">
                      <a16:colId xmlns="" xmlns:a16="http://schemas.microsoft.com/office/drawing/2014/main" val="2400100261"/>
                    </a:ext>
                  </a:extLst>
                </a:gridCol>
              </a:tblGrid>
              <a:tr h="370840">
                <a:tc>
                  <a:txBody>
                    <a:bodyPr/>
                    <a:lstStyle/>
                    <a:p>
                      <a:pPr algn="ctr"/>
                      <a:r>
                        <a:rPr lang="es-CO" sz="1100" dirty="0" smtClean="0">
                          <a:latin typeface="Calibri" panose="020F0502020204030204" pitchFamily="34" charset="0"/>
                        </a:rPr>
                        <a:t>Tipo</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 oficios recibidos</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a:t>
                      </a:r>
                      <a:r>
                        <a:rPr lang="es-CO" sz="1100" baseline="0" dirty="0" smtClean="0">
                          <a:latin typeface="Calibri" panose="020F0502020204030204" pitchFamily="34" charset="0"/>
                        </a:rPr>
                        <a:t> oficios traslados de otra entidad</a:t>
                      </a:r>
                      <a:endParaRPr lang="es-CO" sz="1100" dirty="0">
                        <a:latin typeface="Calibri" panose="020F0502020204030204" pitchFamily="34" charset="0"/>
                      </a:endParaRPr>
                    </a:p>
                  </a:txBody>
                  <a:tcPr anchor="ctr"/>
                </a:tc>
                <a:extLst>
                  <a:ext uri="{0D108BD9-81ED-4DB2-BD59-A6C34878D82A}">
                    <a16:rowId xmlns="" xmlns:a16="http://schemas.microsoft.com/office/drawing/2014/main" val="290831820"/>
                  </a:ext>
                </a:extLst>
              </a:tr>
              <a:tr h="370840">
                <a:tc>
                  <a:txBody>
                    <a:bodyPr/>
                    <a:lstStyle/>
                    <a:p>
                      <a:pPr algn="ctr"/>
                      <a:r>
                        <a:rPr lang="es-CO" sz="1100" dirty="0" smtClean="0">
                          <a:latin typeface="Calibri" panose="020F0502020204030204" pitchFamily="34" charset="0"/>
                          <a:cs typeface="Arial" panose="020B0604020202020204" pitchFamily="34" charset="0"/>
                        </a:rPr>
                        <a:t>Derecho de petición de orden general </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372</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54</a:t>
                      </a:r>
                      <a:endParaRPr lang="es-CO" sz="1100" dirty="0">
                        <a:latin typeface="Calibri" panose="020F0502020204030204" pitchFamily="34" charset="0"/>
                      </a:endParaRPr>
                    </a:p>
                  </a:txBody>
                  <a:tcPr anchor="ctr"/>
                </a:tc>
                <a:extLst>
                  <a:ext uri="{0D108BD9-81ED-4DB2-BD59-A6C34878D82A}">
                    <a16:rowId xmlns="" xmlns:a16="http://schemas.microsoft.com/office/drawing/2014/main" val="248276255"/>
                  </a:ext>
                </a:extLst>
              </a:tr>
              <a:tr h="370840">
                <a:tc>
                  <a:txBody>
                    <a:bodyPr/>
                    <a:lstStyle/>
                    <a:p>
                      <a:pPr algn="ctr"/>
                      <a:r>
                        <a:rPr lang="es-CO" sz="1100" dirty="0" smtClean="0">
                          <a:latin typeface="Calibri" panose="020F0502020204030204" pitchFamily="34" charset="0"/>
                          <a:cs typeface="Arial" panose="020B0604020202020204" pitchFamily="34" charset="0"/>
                        </a:rPr>
                        <a:t>Solicitudes de copias o exámenes de documentos que reposan en la entidad </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3</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a:t>
                      </a:r>
                      <a:endParaRPr lang="es-CO" sz="1100" dirty="0">
                        <a:latin typeface="Calibri" panose="020F0502020204030204" pitchFamily="34" charset="0"/>
                      </a:endParaRPr>
                    </a:p>
                  </a:txBody>
                  <a:tcPr anchor="ctr"/>
                </a:tc>
              </a:tr>
              <a:tr h="370840">
                <a:tc>
                  <a:txBody>
                    <a:bodyPr/>
                    <a:lstStyle/>
                    <a:p>
                      <a:pPr algn="ctr"/>
                      <a:r>
                        <a:rPr lang="es-CO" sz="1100" dirty="0" smtClean="0">
                          <a:latin typeface="Calibri" panose="020F0502020204030204" pitchFamily="34" charset="0"/>
                          <a:cs typeface="Arial" panose="020B0604020202020204" pitchFamily="34" charset="0"/>
                        </a:rPr>
                        <a:t>Derechos desde otra entidad pública</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33</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3</a:t>
                      </a:r>
                      <a:endParaRPr lang="es-CO" sz="1100" dirty="0">
                        <a:latin typeface="Calibri" panose="020F0502020204030204" pitchFamily="34" charset="0"/>
                      </a:endParaRPr>
                    </a:p>
                  </a:txBody>
                  <a:tcPr anchor="ctr"/>
                </a:tc>
                <a:extLst>
                  <a:ext uri="{0D108BD9-81ED-4DB2-BD59-A6C34878D82A}">
                    <a16:rowId xmlns="" xmlns:a16="http://schemas.microsoft.com/office/drawing/2014/main" val="1744014779"/>
                  </a:ext>
                </a:extLst>
              </a:tr>
            </a:tbl>
          </a:graphicData>
        </a:graphic>
      </p:graphicFrame>
      <p:sp>
        <p:nvSpPr>
          <p:cNvPr id="3" name="CuadroTexto 2"/>
          <p:cNvSpPr txBox="1"/>
          <p:nvPr/>
        </p:nvSpPr>
        <p:spPr>
          <a:xfrm>
            <a:off x="4817326" y="2364058"/>
            <a:ext cx="3702205" cy="1815882"/>
          </a:xfrm>
          <a:prstGeom prst="rect">
            <a:avLst/>
          </a:prstGeom>
          <a:noFill/>
        </p:spPr>
        <p:txBody>
          <a:bodyPr wrap="square" rtlCol="0">
            <a:spAutoFit/>
          </a:bodyPr>
          <a:lstStyle/>
          <a:p>
            <a:pPr algn="just"/>
            <a:r>
              <a:rPr lang="es-CO" sz="1600" dirty="0" smtClean="0">
                <a:latin typeface="Calibri" panose="020F0502020204030204" pitchFamily="34" charset="0"/>
              </a:rPr>
              <a:t>En total se han trasladado 58 derechos de peticiones a otra entidades, esto obedece a la medida cautelar donde </a:t>
            </a:r>
            <a:r>
              <a:rPr lang="es-CO" sz="1600" smtClean="0">
                <a:latin typeface="Calibri" panose="020F0502020204030204" pitchFamily="34" charset="0"/>
              </a:rPr>
              <a:t>se ordena </a:t>
            </a:r>
            <a:r>
              <a:rPr lang="es-CO" sz="1600" dirty="0" smtClean="0">
                <a:latin typeface="Calibri" panose="020F0502020204030204" pitchFamily="34" charset="0"/>
              </a:rPr>
              <a:t>suspender todas las actuaciones en las que se ejerce como autoridad ambiental, entre ellas la de otorgar o no la exención en el pago de la sobretasa ambiental</a:t>
            </a:r>
            <a:endParaRPr lang="es-CO" sz="1600" dirty="0">
              <a:latin typeface="Calibri" panose="020F0502020204030204" pitchFamily="34" charset="0"/>
            </a:endParaRPr>
          </a:p>
        </p:txBody>
      </p:sp>
    </p:spTree>
    <p:extLst>
      <p:ext uri="{BB962C8B-B14F-4D97-AF65-F5344CB8AC3E}">
        <p14:creationId xmlns:p14="http://schemas.microsoft.com/office/powerpoint/2010/main" val="4126530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9CAA818-F543-4E92-8F3A-0E1B10F781CF}"/>
              </a:ext>
            </a:extLst>
          </p:cNvPr>
          <p:cNvSpPr txBox="1">
            <a:spLocks/>
          </p:cNvSpPr>
          <p:nvPr/>
        </p:nvSpPr>
        <p:spPr>
          <a:xfrm>
            <a:off x="437748" y="712305"/>
            <a:ext cx="8081959" cy="3716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smtClean="0">
                <a:latin typeface="Calibri" panose="020F0502020204030204" pitchFamily="34" charset="0"/>
                <a:ea typeface="Segoe UI" panose="020B0502040204020203" pitchFamily="34" charset="0"/>
                <a:cs typeface="Arial" panose="020B0604020202020204" pitchFamily="34" charset="0"/>
              </a:rPr>
              <a:t>Dirección</a:t>
            </a:r>
            <a:endParaRPr lang="es-CO" sz="2400" b="1" dirty="0">
              <a:latin typeface="Calibri" panose="020F0502020204030204" pitchFamily="34" charset="0"/>
              <a:ea typeface="Segoe UI" panose="020B0502040204020203" pitchFamily="34" charset="0"/>
              <a:cs typeface="Arial" panose="020B0604020202020204" pitchFamily="34" charset="0"/>
            </a:endParaRPr>
          </a:p>
        </p:txBody>
      </p:sp>
      <p:graphicFrame>
        <p:nvGraphicFramePr>
          <p:cNvPr id="4" name="Tabla 3">
            <a:extLst>
              <a:ext uri="{FF2B5EF4-FFF2-40B4-BE49-F238E27FC236}">
                <a16:creationId xmlns="" xmlns:a16="http://schemas.microsoft.com/office/drawing/2014/main" id="{A8CFA802-8E9B-4D38-A824-573DE4CB656B}"/>
              </a:ext>
            </a:extLst>
          </p:cNvPr>
          <p:cNvGraphicFramePr>
            <a:graphicFrameLocks noGrp="1"/>
          </p:cNvGraphicFramePr>
          <p:nvPr>
            <p:extLst>
              <p:ext uri="{D42A27DB-BD31-4B8C-83A1-F6EECF244321}">
                <p14:modId xmlns:p14="http://schemas.microsoft.com/office/powerpoint/2010/main" val="3071124874"/>
              </p:ext>
            </p:extLst>
          </p:nvPr>
        </p:nvGraphicFramePr>
        <p:xfrm>
          <a:off x="437748" y="2044937"/>
          <a:ext cx="4054952" cy="2214808"/>
        </p:xfrm>
        <a:graphic>
          <a:graphicData uri="http://schemas.openxmlformats.org/drawingml/2006/table">
            <a:tbl>
              <a:tblPr firstRow="1" bandRow="1">
                <a:tableStyleId>{7DF18680-E054-41AD-8BC1-D1AEF772440D}</a:tableStyleId>
              </a:tblPr>
              <a:tblGrid>
                <a:gridCol w="2027476">
                  <a:extLst>
                    <a:ext uri="{9D8B030D-6E8A-4147-A177-3AD203B41FA5}">
                      <a16:colId xmlns="" xmlns:a16="http://schemas.microsoft.com/office/drawing/2014/main" val="1026411768"/>
                    </a:ext>
                  </a:extLst>
                </a:gridCol>
                <a:gridCol w="2027476">
                  <a:extLst>
                    <a:ext uri="{9D8B030D-6E8A-4147-A177-3AD203B41FA5}">
                      <a16:colId xmlns="" xmlns:a16="http://schemas.microsoft.com/office/drawing/2014/main" val="3831399317"/>
                    </a:ext>
                  </a:extLst>
                </a:gridCol>
              </a:tblGrid>
              <a:tr h="197706">
                <a:tc>
                  <a:txBody>
                    <a:bodyPr/>
                    <a:lstStyle/>
                    <a:p>
                      <a:pPr algn="ctr"/>
                      <a:r>
                        <a:rPr lang="es-CO" sz="1100" dirty="0">
                          <a:latin typeface="Calibri" panose="020F0502020204030204" pitchFamily="34" charset="0"/>
                        </a:rPr>
                        <a:t>Tipo de </a:t>
                      </a:r>
                      <a:r>
                        <a:rPr lang="es-CO" sz="1100" dirty="0" smtClean="0">
                          <a:latin typeface="Calibri" panose="020F0502020204030204" pitchFamily="34" charset="0"/>
                        </a:rPr>
                        <a:t>Requerimiento</a:t>
                      </a:r>
                      <a:endParaRPr lang="es-CO" sz="1100" dirty="0">
                        <a:latin typeface="Calibri" panose="020F0502020204030204" pitchFamily="34" charset="0"/>
                        <a:cs typeface="Arial" panose="020B0604020202020204" pitchFamily="34" charset="0"/>
                      </a:endParaRPr>
                    </a:p>
                  </a:txBody>
                  <a:tcPr/>
                </a:tc>
                <a:tc>
                  <a:txBody>
                    <a:bodyPr/>
                    <a:lstStyle/>
                    <a:p>
                      <a:pPr algn="ctr"/>
                      <a:r>
                        <a:rPr lang="es-CO" sz="1100" dirty="0">
                          <a:latin typeface="Calibri" panose="020F0502020204030204" pitchFamily="34" charset="0"/>
                        </a:rPr>
                        <a:t># de oficios recibidos </a:t>
                      </a:r>
                      <a:endParaRPr lang="es-CO" sz="1100" dirty="0">
                        <a:latin typeface="Calibri" panose="020F0502020204030204" pitchFamily="34" charset="0"/>
                        <a:cs typeface="Arial" panose="020B0604020202020204" pitchFamily="34" charset="0"/>
                      </a:endParaRPr>
                    </a:p>
                  </a:txBody>
                  <a:tcPr/>
                </a:tc>
                <a:extLst>
                  <a:ext uri="{0D108BD9-81ED-4DB2-BD59-A6C34878D82A}">
                    <a16:rowId xmlns="" xmlns:a16="http://schemas.microsoft.com/office/drawing/2014/main" val="309589578"/>
                  </a:ext>
                </a:extLst>
              </a:tr>
              <a:tr h="382252">
                <a:tc>
                  <a:txBody>
                    <a:bodyPr/>
                    <a:lstStyle/>
                    <a:p>
                      <a:pPr algn="ctr"/>
                      <a:r>
                        <a:rPr lang="es-CO" sz="1100" dirty="0" err="1" smtClean="0">
                          <a:latin typeface="Calibri" panose="020F0502020204030204" pitchFamily="34" charset="0"/>
                          <a:cs typeface="Arial" panose="020B0604020202020204" pitchFamily="34" charset="0"/>
                        </a:rPr>
                        <a:t>Dp</a:t>
                      </a:r>
                      <a:r>
                        <a:rPr lang="es-CO" sz="1100" dirty="0" smtClean="0">
                          <a:latin typeface="Calibri" panose="020F0502020204030204" pitchFamily="34" charset="0"/>
                          <a:cs typeface="Arial" panose="020B0604020202020204" pitchFamily="34" charset="0"/>
                        </a:rPr>
                        <a:t> (</a:t>
                      </a:r>
                      <a:r>
                        <a:rPr lang="es-CO" sz="1100" baseline="0" dirty="0" smtClean="0">
                          <a:latin typeface="Calibri" panose="020F0502020204030204" pitchFamily="34" charset="0"/>
                          <a:cs typeface="Arial" panose="020B0604020202020204" pitchFamily="34" charset="0"/>
                        </a:rPr>
                        <a:t>Derechos de petición de orden General)</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3</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2468464517"/>
                  </a:ext>
                </a:extLst>
              </a:tr>
              <a:tr h="382252">
                <a:tc>
                  <a:txBody>
                    <a:bodyPr/>
                    <a:lstStyle/>
                    <a:p>
                      <a:pPr algn="ctr"/>
                      <a:r>
                        <a:rPr lang="es-CO" sz="1100" dirty="0" smtClean="0">
                          <a:latin typeface="Calibri" panose="020F0502020204030204" pitchFamily="34" charset="0"/>
                          <a:cs typeface="Arial" panose="020B0604020202020204" pitchFamily="34" charset="0"/>
                        </a:rPr>
                        <a:t>Informativo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18</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600193838"/>
                  </a:ext>
                </a:extLst>
              </a:tr>
              <a:tr h="382252">
                <a:tc>
                  <a:txBody>
                    <a:bodyPr/>
                    <a:lstStyle/>
                    <a:p>
                      <a:pPr algn="ctr"/>
                      <a:r>
                        <a:rPr lang="es-CO" sz="1100" dirty="0" smtClean="0">
                          <a:latin typeface="Calibri" panose="020F0502020204030204" pitchFamily="34" charset="0"/>
                          <a:cs typeface="Arial" panose="020B0604020202020204" pitchFamily="34" charset="0"/>
                        </a:rPr>
                        <a:t>Trámite</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9</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2348705429"/>
                  </a:ext>
                </a:extLst>
              </a:tr>
              <a:tr h="382252">
                <a:tc>
                  <a:txBody>
                    <a:bodyPr/>
                    <a:lstStyle/>
                    <a:p>
                      <a:pPr algn="ctr"/>
                      <a:r>
                        <a:rPr lang="es-CO" sz="1100" dirty="0" smtClean="0">
                          <a:latin typeface="Calibri" panose="020F0502020204030204" pitchFamily="34" charset="0"/>
                          <a:cs typeface="Arial" panose="020B0604020202020204" pitchFamily="34" charset="0"/>
                        </a:rPr>
                        <a:t>Urgente</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a:t>
                      </a:r>
                      <a:endParaRPr lang="es-CO" sz="1100" dirty="0">
                        <a:latin typeface="Calibri" panose="020F0502020204030204" pitchFamily="34" charset="0"/>
                        <a:cs typeface="Arial" panose="020B0604020202020204" pitchFamily="34" charset="0"/>
                      </a:endParaRPr>
                    </a:p>
                  </a:txBody>
                  <a:tcPr anchor="ctr"/>
                </a:tc>
              </a:tr>
              <a:tr h="382252">
                <a:tc>
                  <a:txBody>
                    <a:bodyPr/>
                    <a:lstStyle/>
                    <a:p>
                      <a:pPr algn="ctr"/>
                      <a:r>
                        <a:rPr lang="es-CO" sz="1100" b="1" dirty="0" smtClean="0">
                          <a:latin typeface="Calibri" panose="020F0502020204030204" pitchFamily="34" charset="0"/>
                          <a:cs typeface="Arial" panose="020B0604020202020204" pitchFamily="34" charset="0"/>
                        </a:rPr>
                        <a:t>Total</a:t>
                      </a:r>
                      <a:r>
                        <a:rPr lang="es-CO" sz="1100" b="1" baseline="0" dirty="0" smtClean="0">
                          <a:latin typeface="Calibri" panose="020F0502020204030204" pitchFamily="34" charset="0"/>
                          <a:cs typeface="Arial" panose="020B0604020202020204" pitchFamily="34" charset="0"/>
                        </a:rPr>
                        <a:t> de oficios recibidos </a:t>
                      </a:r>
                      <a:endParaRPr lang="es-CO" sz="1100" b="1" dirty="0">
                        <a:latin typeface="Calibri" panose="020F0502020204030204" pitchFamily="34" charset="0"/>
                        <a:cs typeface="Arial" panose="020B0604020202020204" pitchFamily="34" charset="0"/>
                      </a:endParaRPr>
                    </a:p>
                  </a:txBody>
                  <a:tcPr anchor="ctr"/>
                </a:tc>
                <a:tc>
                  <a:txBody>
                    <a:bodyPr/>
                    <a:lstStyle/>
                    <a:p>
                      <a:pPr algn="ctr"/>
                      <a:r>
                        <a:rPr lang="es-CO" sz="1100" b="1" dirty="0" smtClean="0">
                          <a:latin typeface="Calibri" panose="020F0502020204030204" pitchFamily="34" charset="0"/>
                          <a:cs typeface="Arial" panose="020B0604020202020204" pitchFamily="34" charset="0"/>
                        </a:rPr>
                        <a:t>31</a:t>
                      </a:r>
                      <a:endParaRPr lang="es-CO" sz="1100" b="1"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1302170651"/>
                  </a:ext>
                </a:extLst>
              </a:tr>
            </a:tbl>
          </a:graphicData>
        </a:graphic>
      </p:graphicFrame>
      <p:graphicFrame>
        <p:nvGraphicFramePr>
          <p:cNvPr id="11" name="Gráfico 10">
            <a:extLst>
              <a:ext uri="{FF2B5EF4-FFF2-40B4-BE49-F238E27FC236}">
                <a16:creationId xmlns="" xmlns:a16="http://schemas.microsoft.com/office/drawing/2014/main" id="{0D544917-7796-4986-8A8C-E114EE9297A3}"/>
              </a:ext>
            </a:extLst>
          </p:cNvPr>
          <p:cNvGraphicFramePr/>
          <p:nvPr>
            <p:extLst>
              <p:ext uri="{D42A27DB-BD31-4B8C-83A1-F6EECF244321}">
                <p14:modId xmlns:p14="http://schemas.microsoft.com/office/powerpoint/2010/main" val="1599273389"/>
              </p:ext>
            </p:extLst>
          </p:nvPr>
        </p:nvGraphicFramePr>
        <p:xfrm>
          <a:off x="4680766" y="705418"/>
          <a:ext cx="4116027" cy="44635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9984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9E7E856-D7E6-43E7-82F2-60AE392932C5}"/>
              </a:ext>
            </a:extLst>
          </p:cNvPr>
          <p:cNvSpPr txBox="1">
            <a:spLocks/>
          </p:cNvSpPr>
          <p:nvPr/>
        </p:nvSpPr>
        <p:spPr>
          <a:xfrm>
            <a:off x="548640" y="678147"/>
            <a:ext cx="8046720" cy="8418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endParaRPr lang="es-CO" sz="2000" b="1" dirty="0">
              <a:latin typeface="Arial" panose="020B0604020202020204" pitchFamily="34" charset="0"/>
              <a:ea typeface="Segoe UI" panose="020B0502040204020203" pitchFamily="34" charset="0"/>
              <a:cs typeface="Arial" panose="020B0604020202020204" pitchFamily="34" charset="0"/>
            </a:endParaRPr>
          </a:p>
          <a:p>
            <a:pPr algn="ctr"/>
            <a:r>
              <a:rPr lang="es-CO" sz="2400" b="1" dirty="0" smtClean="0">
                <a:latin typeface="Calibri" panose="020F0502020204030204" pitchFamily="34" charset="0"/>
                <a:ea typeface="Segoe UI" panose="020B0502040204020203" pitchFamily="34" charset="0"/>
                <a:cs typeface="Arial" panose="020B0604020202020204" pitchFamily="34" charset="0"/>
              </a:rPr>
              <a:t>Tiempo </a:t>
            </a:r>
            <a:r>
              <a:rPr lang="es-CO" sz="2400" b="1" dirty="0">
                <a:latin typeface="Calibri" panose="020F0502020204030204" pitchFamily="34" charset="0"/>
                <a:ea typeface="Segoe UI" panose="020B0502040204020203" pitchFamily="34" charset="0"/>
                <a:cs typeface="Arial" panose="020B0604020202020204" pitchFamily="34" charset="0"/>
              </a:rPr>
              <a:t>de respuesta Derechos de Petición </a:t>
            </a:r>
            <a:r>
              <a:rPr lang="es-CO" sz="2400" b="1" dirty="0" smtClean="0">
                <a:latin typeface="Calibri" panose="020F0502020204030204" pitchFamily="34" charset="0"/>
                <a:ea typeface="Segoe UI" panose="020B0502040204020203" pitchFamily="34" charset="0"/>
                <a:cs typeface="Arial" panose="020B0604020202020204" pitchFamily="34" charset="0"/>
              </a:rPr>
              <a:t>Dirección </a:t>
            </a:r>
            <a:endParaRPr lang="es-CO" sz="2400" b="1" dirty="0">
              <a:latin typeface="Calibri" panose="020F0502020204030204" pitchFamily="34" charset="0"/>
              <a:ea typeface="Segoe UI" panose="020B0502040204020203"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097276460"/>
              </p:ext>
            </p:extLst>
          </p:nvPr>
        </p:nvGraphicFramePr>
        <p:xfrm>
          <a:off x="959556" y="2063045"/>
          <a:ext cx="7044264" cy="1188720"/>
        </p:xfrm>
        <a:graphic>
          <a:graphicData uri="http://schemas.openxmlformats.org/drawingml/2006/table">
            <a:tbl>
              <a:tblPr firstRow="1" bandRow="1">
                <a:tableStyleId>{7DF18680-E054-41AD-8BC1-D1AEF772440D}</a:tableStyleId>
              </a:tblPr>
              <a:tblGrid>
                <a:gridCol w="1174044">
                  <a:extLst>
                    <a:ext uri="{9D8B030D-6E8A-4147-A177-3AD203B41FA5}">
                      <a16:colId xmlns="" xmlns:a16="http://schemas.microsoft.com/office/drawing/2014/main" val="2007034305"/>
                    </a:ext>
                  </a:extLst>
                </a:gridCol>
                <a:gridCol w="1174044">
                  <a:extLst>
                    <a:ext uri="{9D8B030D-6E8A-4147-A177-3AD203B41FA5}">
                      <a16:colId xmlns="" xmlns:a16="http://schemas.microsoft.com/office/drawing/2014/main" val="3822466999"/>
                    </a:ext>
                  </a:extLst>
                </a:gridCol>
                <a:gridCol w="1174044">
                  <a:extLst>
                    <a:ext uri="{9D8B030D-6E8A-4147-A177-3AD203B41FA5}">
                      <a16:colId xmlns="" xmlns:a16="http://schemas.microsoft.com/office/drawing/2014/main" val="3013583260"/>
                    </a:ext>
                  </a:extLst>
                </a:gridCol>
                <a:gridCol w="1174044">
                  <a:extLst>
                    <a:ext uri="{9D8B030D-6E8A-4147-A177-3AD203B41FA5}">
                      <a16:colId xmlns="" xmlns:a16="http://schemas.microsoft.com/office/drawing/2014/main" val="2628469958"/>
                    </a:ext>
                  </a:extLst>
                </a:gridCol>
                <a:gridCol w="1174044">
                  <a:extLst>
                    <a:ext uri="{9D8B030D-6E8A-4147-A177-3AD203B41FA5}">
                      <a16:colId xmlns="" xmlns:a16="http://schemas.microsoft.com/office/drawing/2014/main" val="1549929004"/>
                    </a:ext>
                  </a:extLst>
                </a:gridCol>
                <a:gridCol w="1174044"/>
              </a:tblGrid>
              <a:tr h="370840">
                <a:tc>
                  <a:txBody>
                    <a:bodyPr/>
                    <a:lstStyle/>
                    <a:p>
                      <a:pPr algn="ctr"/>
                      <a:r>
                        <a:rPr lang="es-CO" sz="1100" dirty="0" smtClean="0">
                          <a:latin typeface="Calibri" panose="020F0502020204030204" pitchFamily="34" charset="0"/>
                        </a:rPr>
                        <a:t>Tipo de requerimiento</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 oficios recibidos</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 oficios respondidos a tiempo</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 de oficios</a:t>
                      </a:r>
                      <a:r>
                        <a:rPr lang="es-CO" sz="1100" baseline="0" dirty="0" smtClean="0">
                          <a:latin typeface="Calibri" panose="020F0502020204030204" pitchFamily="34" charset="0"/>
                        </a:rPr>
                        <a:t> respondidos fuera de tiempo</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 de oficios en trámite dentro del tiempo </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 de oficios vencidos sin dar respuesta</a:t>
                      </a:r>
                      <a:endParaRPr lang="es-CO" sz="1100" dirty="0">
                        <a:latin typeface="Calibri" panose="020F0502020204030204" pitchFamily="34" charset="0"/>
                      </a:endParaRPr>
                    </a:p>
                  </a:txBody>
                  <a:tcPr anchor="ctr"/>
                </a:tc>
                <a:extLst>
                  <a:ext uri="{0D108BD9-81ED-4DB2-BD59-A6C34878D82A}">
                    <a16:rowId xmlns="" xmlns:a16="http://schemas.microsoft.com/office/drawing/2014/main" val="973774238"/>
                  </a:ext>
                </a:extLst>
              </a:tr>
              <a:tr h="370840">
                <a:tc>
                  <a:txBody>
                    <a:bodyPr/>
                    <a:lstStyle/>
                    <a:p>
                      <a:pPr algn="ctr"/>
                      <a:r>
                        <a:rPr lang="es-CO" sz="1100" dirty="0" smtClean="0">
                          <a:latin typeface="Calibri" panose="020F0502020204030204" pitchFamily="34" charset="0"/>
                        </a:rPr>
                        <a:t>Derechos</a:t>
                      </a:r>
                      <a:r>
                        <a:rPr lang="es-CO" sz="1100" baseline="0" dirty="0" smtClean="0">
                          <a:latin typeface="Calibri" panose="020F0502020204030204" pitchFamily="34" charset="0"/>
                        </a:rPr>
                        <a:t> de petición de orden general</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3</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3</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0</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0</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0</a:t>
                      </a:r>
                      <a:endParaRPr lang="es-CO" sz="1100" dirty="0">
                        <a:latin typeface="Calibri" panose="020F0502020204030204" pitchFamily="34" charset="0"/>
                      </a:endParaRPr>
                    </a:p>
                  </a:txBody>
                  <a:tcPr anchor="ctr"/>
                </a:tc>
                <a:extLst>
                  <a:ext uri="{0D108BD9-81ED-4DB2-BD59-A6C34878D82A}">
                    <a16:rowId xmlns="" xmlns:a16="http://schemas.microsoft.com/office/drawing/2014/main" val="1471907171"/>
                  </a:ext>
                </a:extLst>
              </a:tr>
            </a:tbl>
          </a:graphicData>
        </a:graphic>
      </p:graphicFrame>
    </p:spTree>
    <p:extLst>
      <p:ext uri="{BB962C8B-B14F-4D97-AF65-F5344CB8AC3E}">
        <p14:creationId xmlns:p14="http://schemas.microsoft.com/office/powerpoint/2010/main" val="735322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9CAA818-F543-4E92-8F3A-0E1B10F781CF}"/>
              </a:ext>
            </a:extLst>
          </p:cNvPr>
          <p:cNvSpPr txBox="1">
            <a:spLocks/>
          </p:cNvSpPr>
          <p:nvPr/>
        </p:nvSpPr>
        <p:spPr>
          <a:xfrm>
            <a:off x="427898" y="463196"/>
            <a:ext cx="8309701" cy="3716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Century Gothic" panose="020B0502020202020204" pitchFamily="34" charset="0"/>
                <a:ea typeface="Segoe UI" panose="020B0502040204020203" pitchFamily="34" charset="0"/>
                <a:cs typeface="Arial" panose="020B0604020202020204" pitchFamily="34" charset="0"/>
              </a:rPr>
              <a:t>Secretaria General</a:t>
            </a:r>
          </a:p>
        </p:txBody>
      </p:sp>
      <p:graphicFrame>
        <p:nvGraphicFramePr>
          <p:cNvPr id="3" name="Gráfico 2">
            <a:extLst>
              <a:ext uri="{FF2B5EF4-FFF2-40B4-BE49-F238E27FC236}">
                <a16:creationId xmlns="" xmlns:a16="http://schemas.microsoft.com/office/drawing/2014/main" id="{15D39A7E-B8B0-46A4-971C-0F05EBB1FBFD}"/>
              </a:ext>
            </a:extLst>
          </p:cNvPr>
          <p:cNvGraphicFramePr/>
          <p:nvPr>
            <p:extLst>
              <p:ext uri="{D42A27DB-BD31-4B8C-83A1-F6EECF244321}">
                <p14:modId xmlns:p14="http://schemas.microsoft.com/office/powerpoint/2010/main" val="1609413772"/>
              </p:ext>
            </p:extLst>
          </p:nvPr>
        </p:nvGraphicFramePr>
        <p:xfrm>
          <a:off x="4629716" y="1083213"/>
          <a:ext cx="4345472" cy="41075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 xmlns:a16="http://schemas.microsoft.com/office/drawing/2014/main" id="{A8CFA802-8E9B-4D38-A824-573DE4CB656B}"/>
              </a:ext>
            </a:extLst>
          </p:cNvPr>
          <p:cNvGraphicFramePr>
            <a:graphicFrameLocks noGrp="1"/>
          </p:cNvGraphicFramePr>
          <p:nvPr>
            <p:extLst>
              <p:ext uri="{D42A27DB-BD31-4B8C-83A1-F6EECF244321}">
                <p14:modId xmlns:p14="http://schemas.microsoft.com/office/powerpoint/2010/main" val="3242035633"/>
              </p:ext>
            </p:extLst>
          </p:nvPr>
        </p:nvGraphicFramePr>
        <p:xfrm>
          <a:off x="427898" y="879435"/>
          <a:ext cx="4187644" cy="5014516"/>
        </p:xfrm>
        <a:graphic>
          <a:graphicData uri="http://schemas.openxmlformats.org/drawingml/2006/table">
            <a:tbl>
              <a:tblPr firstRow="1" bandRow="1">
                <a:tableStyleId>{00A15C55-8517-42AA-B614-E9B94910E393}</a:tableStyleId>
              </a:tblPr>
              <a:tblGrid>
                <a:gridCol w="2158618">
                  <a:extLst>
                    <a:ext uri="{9D8B030D-6E8A-4147-A177-3AD203B41FA5}">
                      <a16:colId xmlns="" xmlns:a16="http://schemas.microsoft.com/office/drawing/2014/main" val="1026411768"/>
                    </a:ext>
                  </a:extLst>
                </a:gridCol>
                <a:gridCol w="2029026">
                  <a:extLst>
                    <a:ext uri="{9D8B030D-6E8A-4147-A177-3AD203B41FA5}">
                      <a16:colId xmlns="" xmlns:a16="http://schemas.microsoft.com/office/drawing/2014/main" val="3831399317"/>
                    </a:ext>
                  </a:extLst>
                </a:gridCol>
              </a:tblGrid>
              <a:tr h="252348">
                <a:tc>
                  <a:txBody>
                    <a:bodyPr/>
                    <a:lstStyle/>
                    <a:p>
                      <a:pPr algn="ctr"/>
                      <a:r>
                        <a:rPr lang="es-CO" sz="1100" dirty="0">
                          <a:latin typeface="Calibri" panose="020F0502020204030204" pitchFamily="34" charset="0"/>
                          <a:cs typeface="Arial" panose="020B0604020202020204" pitchFamily="34" charset="0"/>
                        </a:rPr>
                        <a:t>Tipo de requerimiento</a:t>
                      </a:r>
                    </a:p>
                  </a:txBody>
                  <a:tcPr anchor="ctr"/>
                </a:tc>
                <a:tc>
                  <a:txBody>
                    <a:bodyPr/>
                    <a:lstStyle/>
                    <a:p>
                      <a:pPr algn="ctr"/>
                      <a:r>
                        <a:rPr lang="es-CO" sz="1100" dirty="0">
                          <a:latin typeface="Calibri" panose="020F0502020204030204" pitchFamily="34" charset="0"/>
                          <a:cs typeface="Arial" panose="020B0604020202020204" pitchFamily="34" charset="0"/>
                        </a:rPr>
                        <a:t># de oficios recibidos </a:t>
                      </a:r>
                    </a:p>
                  </a:txBody>
                  <a:tcPr anchor="ctr"/>
                </a:tc>
                <a:extLst>
                  <a:ext uri="{0D108BD9-81ED-4DB2-BD59-A6C34878D82A}">
                    <a16:rowId xmlns="" xmlns:a16="http://schemas.microsoft.com/office/drawing/2014/main" val="309589578"/>
                  </a:ext>
                </a:extLst>
              </a:tr>
              <a:tr h="252348">
                <a:tc>
                  <a:txBody>
                    <a:bodyPr/>
                    <a:lstStyle/>
                    <a:p>
                      <a:pPr algn="ctr"/>
                      <a:r>
                        <a:rPr lang="es-CO" sz="1100" dirty="0">
                          <a:latin typeface="Calibri" panose="020F0502020204030204" pitchFamily="34" charset="0"/>
                          <a:cs typeface="Arial" panose="020B0604020202020204" pitchFamily="34" charset="0"/>
                        </a:rPr>
                        <a:t>Acción de tutela </a:t>
                      </a:r>
                    </a:p>
                  </a:txBody>
                  <a:tcPr anchor="ctr"/>
                </a:tc>
                <a:tc>
                  <a:txBody>
                    <a:bodyPr/>
                    <a:lstStyle/>
                    <a:p>
                      <a:pPr algn="ctr"/>
                      <a:r>
                        <a:rPr lang="es-CO" sz="1100" dirty="0" smtClean="0">
                          <a:latin typeface="Calibri" panose="020F0502020204030204" pitchFamily="34" charset="0"/>
                          <a:cs typeface="Arial" panose="020B0604020202020204" pitchFamily="34" charset="0"/>
                        </a:rPr>
                        <a:t>29</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359524912"/>
                  </a:ext>
                </a:extLst>
              </a:tr>
              <a:tr h="252348">
                <a:tc>
                  <a:txBody>
                    <a:bodyPr/>
                    <a:lstStyle/>
                    <a:p>
                      <a:pPr algn="ctr"/>
                      <a:r>
                        <a:rPr lang="es-CO" sz="1100" dirty="0">
                          <a:latin typeface="Calibri" panose="020F0502020204030204" pitchFamily="34" charset="0"/>
                          <a:cs typeface="Arial" panose="020B0604020202020204" pitchFamily="34" charset="0"/>
                        </a:rPr>
                        <a:t>Acción popular</a:t>
                      </a:r>
                    </a:p>
                  </a:txBody>
                  <a:tcPr anchor="ctr"/>
                </a:tc>
                <a:tc>
                  <a:txBody>
                    <a:bodyPr/>
                    <a:lstStyle/>
                    <a:p>
                      <a:pPr algn="ctr"/>
                      <a:r>
                        <a:rPr lang="es-CO" sz="1100" dirty="0" smtClean="0">
                          <a:latin typeface="Calibri" panose="020F0502020204030204" pitchFamily="34" charset="0"/>
                          <a:cs typeface="Arial" panose="020B0604020202020204" pitchFamily="34" charset="0"/>
                        </a:rPr>
                        <a:t>3</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3394739137"/>
                  </a:ext>
                </a:extLst>
              </a:tr>
              <a:tr h="415631">
                <a:tc>
                  <a:txBody>
                    <a:bodyPr/>
                    <a:lstStyle/>
                    <a:p>
                      <a:pPr algn="ctr"/>
                      <a:r>
                        <a:rPr lang="es-CO" sz="1100" dirty="0" smtClean="0">
                          <a:latin typeface="Calibri" panose="020F0502020204030204" pitchFamily="34" charset="0"/>
                          <a:cs typeface="Arial" panose="020B0604020202020204" pitchFamily="34" charset="0"/>
                        </a:rPr>
                        <a:t>Derechos </a:t>
                      </a:r>
                      <a:r>
                        <a:rPr lang="es-CO" sz="1100" dirty="0">
                          <a:latin typeface="Calibri" panose="020F0502020204030204" pitchFamily="34" charset="0"/>
                          <a:cs typeface="Arial" panose="020B0604020202020204" pitchFamily="34" charset="0"/>
                        </a:rPr>
                        <a:t>de </a:t>
                      </a:r>
                      <a:r>
                        <a:rPr lang="es-CO" sz="1100" dirty="0" smtClean="0">
                          <a:latin typeface="Calibri" panose="020F0502020204030204" pitchFamily="34" charset="0"/>
                          <a:cs typeface="Arial" panose="020B0604020202020204" pitchFamily="34" charset="0"/>
                        </a:rPr>
                        <a:t>petición</a:t>
                      </a:r>
                      <a:r>
                        <a:rPr lang="es-CO" sz="1100" baseline="0" dirty="0" smtClean="0">
                          <a:latin typeface="Calibri" panose="020F0502020204030204" pitchFamily="34" charset="0"/>
                          <a:cs typeface="Arial" panose="020B0604020202020204" pitchFamily="34" charset="0"/>
                        </a:rPr>
                        <a:t>  (</a:t>
                      </a:r>
                      <a:r>
                        <a:rPr lang="es-CO" sz="1100" dirty="0" smtClean="0">
                          <a:latin typeface="Calibri" panose="020F0502020204030204" pitchFamily="34" charset="0"/>
                          <a:cs typeface="Arial" panose="020B0604020202020204" pitchFamily="34" charset="0"/>
                        </a:rPr>
                        <a:t>orden general)</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23</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2468464517"/>
                  </a:ext>
                </a:extLst>
              </a:tr>
              <a:tr h="578915">
                <a:tc>
                  <a:txBody>
                    <a:bodyPr/>
                    <a:lstStyle/>
                    <a:p>
                      <a:pPr algn="ctr"/>
                      <a:r>
                        <a:rPr lang="es-CO" sz="1100" dirty="0" smtClean="0">
                          <a:latin typeface="Calibri" panose="020F0502020204030204" pitchFamily="34" charset="0"/>
                          <a:cs typeface="Arial" panose="020B0604020202020204" pitchFamily="34" charset="0"/>
                        </a:rPr>
                        <a:t>Derechos</a:t>
                      </a:r>
                      <a:r>
                        <a:rPr lang="es-CO" sz="1100" baseline="0" dirty="0" smtClean="0">
                          <a:latin typeface="Calibri" panose="020F0502020204030204" pitchFamily="34" charset="0"/>
                          <a:cs typeface="Arial" panose="020B0604020202020204" pitchFamily="34" charset="0"/>
                        </a:rPr>
                        <a:t> de petición (solicitud de copias o exámenes de documentos)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a:t>
                      </a:r>
                      <a:endParaRPr lang="es-CO" sz="1100" dirty="0">
                        <a:latin typeface="Calibri" panose="020F0502020204030204" pitchFamily="34" charset="0"/>
                        <a:cs typeface="Arial" panose="020B0604020202020204" pitchFamily="34" charset="0"/>
                      </a:endParaRPr>
                    </a:p>
                  </a:txBody>
                  <a:tcPr anchor="ctr"/>
                </a:tc>
              </a:tr>
              <a:tr h="488236">
                <a:tc>
                  <a:txBody>
                    <a:bodyPr/>
                    <a:lstStyle/>
                    <a:p>
                      <a:pPr algn="ctr"/>
                      <a:r>
                        <a:rPr lang="es-CO" sz="1100" dirty="0" smtClean="0">
                          <a:latin typeface="Calibri" panose="020F0502020204030204" pitchFamily="34" charset="0"/>
                          <a:cs typeface="Arial" panose="020B0604020202020204" pitchFamily="34" charset="0"/>
                        </a:rPr>
                        <a:t>Derechos de petición (solicitud desde otra entidad pública)</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7</a:t>
                      </a:r>
                    </a:p>
                    <a:p>
                      <a:pPr algn="ct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3905776153"/>
                  </a:ext>
                </a:extLst>
              </a:tr>
              <a:tr h="578915">
                <a:tc>
                  <a:txBody>
                    <a:bodyPr/>
                    <a:lstStyle/>
                    <a:p>
                      <a:pPr algn="ctr"/>
                      <a:r>
                        <a:rPr lang="es-CO" sz="1100" dirty="0" smtClean="0">
                          <a:latin typeface="Calibri" panose="020F0502020204030204" pitchFamily="34" charset="0"/>
                          <a:cs typeface="Arial" panose="020B0604020202020204" pitchFamily="34" charset="0"/>
                        </a:rPr>
                        <a:t>Derechos</a:t>
                      </a:r>
                      <a:r>
                        <a:rPr lang="es-CO" sz="1100" baseline="0" dirty="0" smtClean="0">
                          <a:latin typeface="Calibri" panose="020F0502020204030204" pitchFamily="34" charset="0"/>
                          <a:cs typeface="Arial" panose="020B0604020202020204" pitchFamily="34" charset="0"/>
                        </a:rPr>
                        <a:t> pe petición (consulta relacionada con las materias a cargo)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2348705429"/>
                  </a:ext>
                </a:extLst>
              </a:tr>
              <a:tr h="905483">
                <a:tc>
                  <a:txBody>
                    <a:bodyPr/>
                    <a:lstStyle/>
                    <a:p>
                      <a:pPr algn="ctr"/>
                      <a:endParaRPr lang="es-CO" sz="1100" dirty="0">
                        <a:latin typeface="Calibri" panose="020F0502020204030204" pitchFamily="34" charset="0"/>
                        <a:cs typeface="Arial" panose="020B0604020202020204" pitchFamily="34" charset="0"/>
                      </a:endParaRPr>
                    </a:p>
                    <a:p>
                      <a:pPr algn="ctr"/>
                      <a:r>
                        <a:rPr lang="es-CO" sz="1100" dirty="0">
                          <a:latin typeface="Calibri" panose="020F0502020204030204" pitchFamily="34" charset="0"/>
                          <a:cs typeface="Arial" panose="020B0604020202020204" pitchFamily="34" charset="0"/>
                        </a:rPr>
                        <a:t>Otros</a:t>
                      </a:r>
                      <a:r>
                        <a:rPr lang="es-CO" sz="1100" baseline="0" dirty="0">
                          <a:latin typeface="Calibri" panose="020F0502020204030204" pitchFamily="34" charset="0"/>
                          <a:cs typeface="Arial" panose="020B0604020202020204" pitchFamily="34" charset="0"/>
                        </a:rPr>
                        <a:t> (certificaciones de funciones, certificaciones con alcances y obligaciones contractuales)</a:t>
                      </a: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p>
                      <a:pPr algn="ctr"/>
                      <a:r>
                        <a:rPr lang="es-CO" sz="1100" dirty="0" smtClean="0">
                          <a:latin typeface="Calibri" panose="020F0502020204030204" pitchFamily="34" charset="0"/>
                          <a:cs typeface="Arial" panose="020B0604020202020204" pitchFamily="34" charset="0"/>
                        </a:rPr>
                        <a:t>60</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3777824845"/>
                  </a:ext>
                </a:extLst>
              </a:tr>
              <a:tr h="252348">
                <a:tc>
                  <a:txBody>
                    <a:bodyPr/>
                    <a:lstStyle/>
                    <a:p>
                      <a:pPr algn="ctr"/>
                      <a:r>
                        <a:rPr lang="es-CO" sz="1100" dirty="0">
                          <a:latin typeface="Calibri" panose="020F0502020204030204" pitchFamily="34" charset="0"/>
                          <a:cs typeface="Arial" panose="020B0604020202020204" pitchFamily="34" charset="0"/>
                        </a:rPr>
                        <a:t>Proceso contractual</a:t>
                      </a:r>
                    </a:p>
                  </a:txBody>
                  <a:tcPr anchor="ctr"/>
                </a:tc>
                <a:tc>
                  <a:txBody>
                    <a:bodyPr/>
                    <a:lstStyle/>
                    <a:p>
                      <a:pPr algn="ctr"/>
                      <a:r>
                        <a:rPr lang="es-CO" sz="1100" dirty="0" smtClean="0">
                          <a:latin typeface="Calibri" panose="020F0502020204030204" pitchFamily="34" charset="0"/>
                          <a:cs typeface="Arial" panose="020B0604020202020204" pitchFamily="34" charset="0"/>
                        </a:rPr>
                        <a:t>19</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2598547038"/>
                  </a:ext>
                </a:extLst>
              </a:tr>
              <a:tr h="415631">
                <a:tc>
                  <a:txBody>
                    <a:bodyPr/>
                    <a:lstStyle/>
                    <a:p>
                      <a:pPr algn="ctr"/>
                      <a:r>
                        <a:rPr lang="es-CO" sz="1100" dirty="0" smtClean="0">
                          <a:latin typeface="Calibri" panose="020F0502020204030204" pitchFamily="34" charset="0"/>
                          <a:cs typeface="Arial" panose="020B0604020202020204" pitchFamily="34" charset="0"/>
                        </a:rPr>
                        <a:t>SQR (Denuncias, Sugerencias,</a:t>
                      </a:r>
                      <a:r>
                        <a:rPr lang="es-CO" sz="1100" baseline="0" dirty="0" smtClean="0">
                          <a:latin typeface="Calibri" panose="020F0502020204030204" pitchFamily="34" charset="0"/>
                          <a:cs typeface="Arial" panose="020B0604020202020204" pitchFamily="34" charset="0"/>
                        </a:rPr>
                        <a:t> quejas, reclamos </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a:t>
                      </a:r>
                      <a:endParaRPr lang="es-CO" sz="1100" dirty="0">
                        <a:latin typeface="Calibri" panose="020F0502020204030204" pitchFamily="34" charset="0"/>
                        <a:cs typeface="Arial" panose="020B0604020202020204" pitchFamily="34" charset="0"/>
                      </a:endParaRPr>
                    </a:p>
                  </a:txBody>
                  <a:tcPr anchor="ctr"/>
                </a:tc>
              </a:tr>
              <a:tr h="252348">
                <a:tc>
                  <a:txBody>
                    <a:bodyPr/>
                    <a:lstStyle/>
                    <a:p>
                      <a:pPr algn="ctr"/>
                      <a:r>
                        <a:rPr lang="es-CO" sz="1100" dirty="0">
                          <a:latin typeface="Calibri" panose="020F0502020204030204" pitchFamily="34" charset="0"/>
                          <a:cs typeface="Arial" panose="020B0604020202020204" pitchFamily="34" charset="0"/>
                        </a:rPr>
                        <a:t>Trámite</a:t>
                      </a:r>
                    </a:p>
                  </a:txBody>
                  <a:tcPr anchor="ctr"/>
                </a:tc>
                <a:tc>
                  <a:txBody>
                    <a:bodyPr/>
                    <a:lstStyle/>
                    <a:p>
                      <a:pPr algn="ctr"/>
                      <a:r>
                        <a:rPr lang="es-CO" sz="1100" dirty="0" smtClean="0">
                          <a:latin typeface="Calibri" panose="020F0502020204030204" pitchFamily="34" charset="0"/>
                          <a:cs typeface="Arial" panose="020B0604020202020204" pitchFamily="34" charset="0"/>
                        </a:rPr>
                        <a:t>144</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1716894424"/>
                  </a:ext>
                </a:extLst>
              </a:tr>
              <a:tr h="252348">
                <a:tc>
                  <a:txBody>
                    <a:bodyPr/>
                    <a:lstStyle/>
                    <a:p>
                      <a:pPr algn="ctr"/>
                      <a:r>
                        <a:rPr lang="es-CO" sz="1100" dirty="0">
                          <a:latin typeface="Calibri" panose="020F0502020204030204" pitchFamily="34" charset="0"/>
                          <a:cs typeface="Arial" panose="020B0604020202020204" pitchFamily="34" charset="0"/>
                        </a:rPr>
                        <a:t>Urgente</a:t>
                      </a:r>
                    </a:p>
                  </a:txBody>
                  <a:tcPr anchor="ctr"/>
                </a:tc>
                <a:tc>
                  <a:txBody>
                    <a:bodyPr/>
                    <a:lstStyle/>
                    <a:p>
                      <a:pPr algn="ctr"/>
                      <a:r>
                        <a:rPr lang="es-CO" sz="1100" dirty="0" smtClean="0">
                          <a:latin typeface="Calibri" panose="020F0502020204030204" pitchFamily="34" charset="0"/>
                          <a:cs typeface="Arial" panose="020B0604020202020204" pitchFamily="34" charset="0"/>
                        </a:rPr>
                        <a:t>2</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2675348255"/>
                  </a:ext>
                </a:extLst>
              </a:tr>
            </a:tbl>
          </a:graphicData>
        </a:graphic>
      </p:graphicFrame>
      <p:graphicFrame>
        <p:nvGraphicFramePr>
          <p:cNvPr id="5" name="Gráfico 4">
            <a:extLst>
              <a:ext uri="{FF2B5EF4-FFF2-40B4-BE49-F238E27FC236}">
                <a16:creationId xmlns="" xmlns:a16="http://schemas.microsoft.com/office/drawing/2014/main" id="{FDAB6990-6992-4503-A869-4A03D0113856}"/>
              </a:ext>
            </a:extLst>
          </p:cNvPr>
          <p:cNvGraphicFramePr/>
          <p:nvPr>
            <p:extLst>
              <p:ext uri="{D42A27DB-BD31-4B8C-83A1-F6EECF244321}">
                <p14:modId xmlns:p14="http://schemas.microsoft.com/office/powerpoint/2010/main" val="363623276"/>
              </p:ext>
            </p:extLst>
          </p:nvPr>
        </p:nvGraphicFramePr>
        <p:xfrm>
          <a:off x="4615542" y="1215423"/>
          <a:ext cx="4122057" cy="42236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8177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9E7E856-D7E6-43E7-82F2-60AE392932C5}"/>
              </a:ext>
            </a:extLst>
          </p:cNvPr>
          <p:cNvSpPr txBox="1">
            <a:spLocks/>
          </p:cNvSpPr>
          <p:nvPr/>
        </p:nvSpPr>
        <p:spPr>
          <a:xfrm>
            <a:off x="514994" y="410518"/>
            <a:ext cx="8046720" cy="8418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endParaRPr lang="es-CO" sz="2000" b="1" dirty="0">
              <a:latin typeface="Arial" panose="020B0604020202020204" pitchFamily="34" charset="0"/>
              <a:ea typeface="Segoe UI" panose="020B0502040204020203" pitchFamily="34" charset="0"/>
              <a:cs typeface="Arial" panose="020B0604020202020204" pitchFamily="34" charset="0"/>
            </a:endParaRPr>
          </a:p>
          <a:p>
            <a:pPr algn="ctr"/>
            <a:r>
              <a:rPr lang="es-CO" sz="2000" b="1" dirty="0">
                <a:latin typeface="Century Gothic" panose="020B0502020202020204" pitchFamily="34" charset="0"/>
                <a:ea typeface="Segoe UI" panose="020B0502040204020203" pitchFamily="34" charset="0"/>
                <a:cs typeface="Arial" panose="020B0604020202020204" pitchFamily="34" charset="0"/>
              </a:rPr>
              <a:t>Tiempo de respuesta Derechos de Petición Secretaria General </a:t>
            </a:r>
          </a:p>
        </p:txBody>
      </p:sp>
      <p:graphicFrame>
        <p:nvGraphicFramePr>
          <p:cNvPr id="3" name="Tabla 2">
            <a:extLst>
              <a:ext uri="{FF2B5EF4-FFF2-40B4-BE49-F238E27FC236}">
                <a16:creationId xmlns="" xmlns:a16="http://schemas.microsoft.com/office/drawing/2014/main" id="{B8665808-C079-4C2C-9717-328F2BF8EBEC}"/>
              </a:ext>
            </a:extLst>
          </p:cNvPr>
          <p:cNvGraphicFramePr>
            <a:graphicFrameLocks noGrp="1"/>
          </p:cNvGraphicFramePr>
          <p:nvPr>
            <p:extLst>
              <p:ext uri="{D42A27DB-BD31-4B8C-83A1-F6EECF244321}">
                <p14:modId xmlns:p14="http://schemas.microsoft.com/office/powerpoint/2010/main" val="2766450234"/>
              </p:ext>
            </p:extLst>
          </p:nvPr>
        </p:nvGraphicFramePr>
        <p:xfrm>
          <a:off x="546217" y="1345687"/>
          <a:ext cx="8046720" cy="4516131"/>
        </p:xfrm>
        <a:graphic>
          <a:graphicData uri="http://schemas.openxmlformats.org/drawingml/2006/table">
            <a:tbl>
              <a:tblPr firstRow="1" bandRow="1">
                <a:tableStyleId>{00A15C55-8517-42AA-B614-E9B94910E393}</a:tableStyleId>
              </a:tblPr>
              <a:tblGrid>
                <a:gridCol w="1341120">
                  <a:extLst>
                    <a:ext uri="{9D8B030D-6E8A-4147-A177-3AD203B41FA5}">
                      <a16:colId xmlns="" xmlns:a16="http://schemas.microsoft.com/office/drawing/2014/main" val="4119328572"/>
                    </a:ext>
                  </a:extLst>
                </a:gridCol>
                <a:gridCol w="1341120">
                  <a:extLst>
                    <a:ext uri="{9D8B030D-6E8A-4147-A177-3AD203B41FA5}">
                      <a16:colId xmlns="" xmlns:a16="http://schemas.microsoft.com/office/drawing/2014/main" val="37396432"/>
                    </a:ext>
                  </a:extLst>
                </a:gridCol>
                <a:gridCol w="1341120">
                  <a:extLst>
                    <a:ext uri="{9D8B030D-6E8A-4147-A177-3AD203B41FA5}">
                      <a16:colId xmlns="" xmlns:a16="http://schemas.microsoft.com/office/drawing/2014/main" val="2820623222"/>
                    </a:ext>
                  </a:extLst>
                </a:gridCol>
                <a:gridCol w="1341120">
                  <a:extLst>
                    <a:ext uri="{9D8B030D-6E8A-4147-A177-3AD203B41FA5}">
                      <a16:colId xmlns="" xmlns:a16="http://schemas.microsoft.com/office/drawing/2014/main" val="3420283709"/>
                    </a:ext>
                  </a:extLst>
                </a:gridCol>
                <a:gridCol w="1341120"/>
                <a:gridCol w="1341120">
                  <a:extLst>
                    <a:ext uri="{9D8B030D-6E8A-4147-A177-3AD203B41FA5}">
                      <a16:colId xmlns="" xmlns:a16="http://schemas.microsoft.com/office/drawing/2014/main" val="3542657165"/>
                    </a:ext>
                  </a:extLst>
                </a:gridCol>
              </a:tblGrid>
              <a:tr h="1137180">
                <a:tc>
                  <a:txBody>
                    <a:bodyPr/>
                    <a:lstStyle/>
                    <a:p>
                      <a:pPr algn="ctr"/>
                      <a:r>
                        <a:rPr lang="es-CO" sz="1100" dirty="0" smtClean="0">
                          <a:latin typeface="Calibri" panose="020F0502020204030204" pitchFamily="34" charset="0"/>
                          <a:cs typeface="Arial" panose="020B0604020202020204" pitchFamily="34" charset="0"/>
                        </a:rPr>
                        <a:t>Tipo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 </a:t>
                      </a:r>
                      <a:r>
                        <a:rPr lang="es-CO" sz="1100" dirty="0">
                          <a:latin typeface="Calibri" panose="020F0502020204030204" pitchFamily="34" charset="0"/>
                          <a:cs typeface="Arial" panose="020B0604020202020204" pitchFamily="34" charset="0"/>
                        </a:rPr>
                        <a:t>oficios</a:t>
                      </a:r>
                      <a:r>
                        <a:rPr lang="es-CO" sz="1100" baseline="0" dirty="0">
                          <a:latin typeface="Calibri" panose="020F0502020204030204" pitchFamily="34" charset="0"/>
                          <a:cs typeface="Arial" panose="020B0604020202020204" pitchFamily="34" charset="0"/>
                        </a:rPr>
                        <a:t> recibidos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 </a:t>
                      </a:r>
                      <a:r>
                        <a:rPr lang="es-CO" sz="1100" dirty="0">
                          <a:latin typeface="Calibri" panose="020F0502020204030204" pitchFamily="34" charset="0"/>
                          <a:cs typeface="Arial" panose="020B0604020202020204" pitchFamily="34" charset="0"/>
                        </a:rPr>
                        <a:t>oficios</a:t>
                      </a:r>
                      <a:r>
                        <a:rPr lang="es-CO" sz="1100" baseline="0" dirty="0">
                          <a:latin typeface="Calibri" panose="020F0502020204030204" pitchFamily="34" charset="0"/>
                          <a:cs typeface="Arial" panose="020B0604020202020204" pitchFamily="34" charset="0"/>
                        </a:rPr>
                        <a:t> respondidos a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 </a:t>
                      </a:r>
                      <a:r>
                        <a:rPr lang="es-CO" sz="1100" dirty="0">
                          <a:latin typeface="Calibri" panose="020F0502020204030204" pitchFamily="34" charset="0"/>
                          <a:cs typeface="Arial" panose="020B0604020202020204" pitchFamily="34" charset="0"/>
                        </a:rPr>
                        <a:t>de oficios respondidos</a:t>
                      </a:r>
                      <a:r>
                        <a:rPr lang="es-CO" sz="1100" baseline="0" dirty="0">
                          <a:latin typeface="Calibri" panose="020F0502020204030204" pitchFamily="34" charset="0"/>
                          <a:cs typeface="Arial" panose="020B0604020202020204" pitchFamily="34" charset="0"/>
                        </a:rPr>
                        <a:t> fuera de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 de</a:t>
                      </a:r>
                      <a:r>
                        <a:rPr lang="es-CO" sz="1100" baseline="0" dirty="0" smtClean="0">
                          <a:latin typeface="Calibri" panose="020F0502020204030204" pitchFamily="34" charset="0"/>
                          <a:cs typeface="Arial" panose="020B0604020202020204" pitchFamily="34" charset="0"/>
                        </a:rPr>
                        <a:t> oficios en trámite dentro del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 </a:t>
                      </a:r>
                      <a:r>
                        <a:rPr lang="es-CO" sz="1100" dirty="0">
                          <a:latin typeface="Calibri" panose="020F0502020204030204" pitchFamily="34" charset="0"/>
                          <a:cs typeface="Arial" panose="020B0604020202020204" pitchFamily="34" charset="0"/>
                        </a:rPr>
                        <a:t>de oficios </a:t>
                      </a:r>
                      <a:r>
                        <a:rPr lang="es-CO" sz="1100" dirty="0" smtClean="0">
                          <a:latin typeface="Calibri" panose="020F0502020204030204" pitchFamily="34" charset="0"/>
                          <a:cs typeface="Arial" panose="020B0604020202020204" pitchFamily="34" charset="0"/>
                        </a:rPr>
                        <a:t>vencidos sin dar respuesta</a:t>
                      </a:r>
                      <a:r>
                        <a:rPr lang="es-CO" sz="1100" baseline="0" dirty="0" smtClean="0">
                          <a:latin typeface="Calibri" panose="020F0502020204030204" pitchFamily="34" charset="0"/>
                          <a:cs typeface="Arial" panose="020B0604020202020204" pitchFamily="34" charset="0"/>
                        </a:rPr>
                        <a:t>  </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397098526"/>
                  </a:ext>
                </a:extLst>
              </a:tr>
              <a:tr h="816437">
                <a:tc>
                  <a:txBody>
                    <a:bodyPr/>
                    <a:lstStyle/>
                    <a:p>
                      <a:pPr algn="ctr"/>
                      <a:r>
                        <a:rPr lang="es-CO" sz="1100" dirty="0" smtClean="0">
                          <a:latin typeface="Calibri" panose="020F0502020204030204" pitchFamily="34" charset="0"/>
                          <a:cs typeface="Arial" panose="020B0604020202020204" pitchFamily="34" charset="0"/>
                        </a:rPr>
                        <a:t>Derechos </a:t>
                      </a:r>
                      <a:r>
                        <a:rPr lang="es-CO" sz="1100" dirty="0">
                          <a:latin typeface="Calibri" panose="020F0502020204030204" pitchFamily="34" charset="0"/>
                          <a:cs typeface="Arial" panose="020B0604020202020204" pitchFamily="34" charset="0"/>
                        </a:rPr>
                        <a:t>de </a:t>
                      </a:r>
                      <a:r>
                        <a:rPr lang="es-CO" sz="1100" dirty="0" smtClean="0">
                          <a:latin typeface="Calibri" panose="020F0502020204030204" pitchFamily="34" charset="0"/>
                          <a:cs typeface="Arial" panose="020B0604020202020204" pitchFamily="34" charset="0"/>
                        </a:rPr>
                        <a:t>petición</a:t>
                      </a:r>
                      <a:r>
                        <a:rPr lang="es-CO" sz="1100" baseline="0" dirty="0" smtClean="0">
                          <a:latin typeface="Calibri" panose="020F0502020204030204" pitchFamily="34" charset="0"/>
                          <a:cs typeface="Arial" panose="020B0604020202020204" pitchFamily="34" charset="0"/>
                        </a:rPr>
                        <a:t>       (</a:t>
                      </a:r>
                      <a:r>
                        <a:rPr lang="es-CO" sz="1100" dirty="0" smtClean="0">
                          <a:latin typeface="Calibri" panose="020F0502020204030204" pitchFamily="34" charset="0"/>
                          <a:cs typeface="Arial" panose="020B0604020202020204" pitchFamily="34" charset="0"/>
                        </a:rPr>
                        <a:t>orden general)</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23</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14</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8</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a:t>
                      </a: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3590528801"/>
                  </a:ext>
                </a:extLst>
              </a:tr>
              <a:tr h="816437">
                <a:tc>
                  <a:txBody>
                    <a:bodyPr/>
                    <a:lstStyle/>
                    <a:p>
                      <a:pPr algn="ctr"/>
                      <a:r>
                        <a:rPr lang="es-CO" sz="1100" dirty="0" smtClean="0">
                          <a:latin typeface="Calibri" panose="020F0502020204030204" pitchFamily="34" charset="0"/>
                          <a:cs typeface="Arial" panose="020B0604020202020204" pitchFamily="34" charset="0"/>
                        </a:rPr>
                        <a:t>Derechos</a:t>
                      </a:r>
                      <a:r>
                        <a:rPr lang="es-CO" sz="1100" baseline="0" dirty="0" smtClean="0">
                          <a:latin typeface="Calibri" panose="020F0502020204030204" pitchFamily="34" charset="0"/>
                          <a:cs typeface="Arial" panose="020B0604020202020204" pitchFamily="34" charset="0"/>
                        </a:rPr>
                        <a:t> de petición (solicitud de copias o exámenes de documentos)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a:t>
                      </a: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a:t>
                      </a: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4195348541"/>
                  </a:ext>
                </a:extLst>
              </a:tr>
              <a:tr h="816437">
                <a:tc>
                  <a:txBody>
                    <a:bodyPr/>
                    <a:lstStyle/>
                    <a:p>
                      <a:pPr algn="ctr"/>
                      <a:r>
                        <a:rPr lang="es-CO" sz="1100" dirty="0" smtClean="0">
                          <a:latin typeface="Calibri" panose="020F0502020204030204" pitchFamily="34" charset="0"/>
                          <a:cs typeface="Arial" panose="020B0604020202020204" pitchFamily="34" charset="0"/>
                        </a:rPr>
                        <a:t>Derechos de petición (solicitud desde otra entidad pública)</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7</a:t>
                      </a:r>
                    </a:p>
                  </a:txBody>
                  <a:tcPr anchor="ctr"/>
                </a:tc>
                <a:tc>
                  <a:txBody>
                    <a:bodyPr/>
                    <a:lstStyle/>
                    <a:p>
                      <a:pPr algn="ctr"/>
                      <a:r>
                        <a:rPr lang="es-CO" sz="1100" dirty="0" smtClean="0">
                          <a:latin typeface="Calibri" panose="020F0502020204030204" pitchFamily="34" charset="0"/>
                          <a:cs typeface="Arial" panose="020B0604020202020204" pitchFamily="34" charset="0"/>
                        </a:rPr>
                        <a:t>5</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a:t>
                      </a: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tr>
              <a:tr h="816437">
                <a:tc>
                  <a:txBody>
                    <a:bodyPr/>
                    <a:lstStyle/>
                    <a:p>
                      <a:pPr algn="ctr"/>
                      <a:r>
                        <a:rPr lang="es-CO" sz="1100" dirty="0" smtClean="0">
                          <a:latin typeface="Calibri" panose="020F0502020204030204" pitchFamily="34" charset="0"/>
                          <a:cs typeface="Arial" panose="020B0604020202020204" pitchFamily="34" charset="0"/>
                        </a:rPr>
                        <a:t>Derechos</a:t>
                      </a:r>
                      <a:r>
                        <a:rPr lang="es-CO" sz="1100" baseline="0" dirty="0" smtClean="0">
                          <a:latin typeface="Calibri" panose="020F0502020204030204" pitchFamily="34" charset="0"/>
                          <a:cs typeface="Arial" panose="020B0604020202020204" pitchFamily="34" charset="0"/>
                        </a:rPr>
                        <a:t> pe petición (consulta relacionada con las materias a cargo)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a:t>
                      </a: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119592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96D70CF-7F4F-49B6-8763-FBB73FCE1C47}"/>
              </a:ext>
            </a:extLst>
          </p:cNvPr>
          <p:cNvSpPr txBox="1">
            <a:spLocks/>
          </p:cNvSpPr>
          <p:nvPr/>
        </p:nvSpPr>
        <p:spPr>
          <a:xfrm>
            <a:off x="506437" y="450166"/>
            <a:ext cx="8061730" cy="5175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Calibri" panose="020F0502020204030204" pitchFamily="34" charset="0"/>
                <a:ea typeface="Segoe UI" panose="020B0502040204020203" pitchFamily="34" charset="0"/>
                <a:cs typeface="Arial" panose="020B0604020202020204" pitchFamily="34" charset="0"/>
              </a:rPr>
              <a:t>Subdirección Administrativa y Financiera</a:t>
            </a:r>
          </a:p>
        </p:txBody>
      </p:sp>
      <p:graphicFrame>
        <p:nvGraphicFramePr>
          <p:cNvPr id="3" name="Gráfico 2">
            <a:extLst>
              <a:ext uri="{FF2B5EF4-FFF2-40B4-BE49-F238E27FC236}">
                <a16:creationId xmlns="" xmlns:a16="http://schemas.microsoft.com/office/drawing/2014/main" id="{89522906-6AEE-4F4D-96D3-3C008F92392C}"/>
              </a:ext>
            </a:extLst>
          </p:cNvPr>
          <p:cNvGraphicFramePr/>
          <p:nvPr>
            <p:extLst>
              <p:ext uri="{D42A27DB-BD31-4B8C-83A1-F6EECF244321}">
                <p14:modId xmlns:p14="http://schemas.microsoft.com/office/powerpoint/2010/main" val="3134252571"/>
              </p:ext>
            </p:extLst>
          </p:nvPr>
        </p:nvGraphicFramePr>
        <p:xfrm>
          <a:off x="506437" y="1118385"/>
          <a:ext cx="3742005" cy="41075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 xmlns:a16="http://schemas.microsoft.com/office/drawing/2014/main" id="{3C5DD48A-53AF-4DA9-AC83-8320C577BE0C}"/>
              </a:ext>
            </a:extLst>
          </p:cNvPr>
          <p:cNvGraphicFramePr>
            <a:graphicFrameLocks noGrp="1"/>
          </p:cNvGraphicFramePr>
          <p:nvPr>
            <p:extLst>
              <p:ext uri="{D42A27DB-BD31-4B8C-83A1-F6EECF244321}">
                <p14:modId xmlns:p14="http://schemas.microsoft.com/office/powerpoint/2010/main" val="4058170464"/>
              </p:ext>
            </p:extLst>
          </p:nvPr>
        </p:nvGraphicFramePr>
        <p:xfrm>
          <a:off x="506437" y="1482961"/>
          <a:ext cx="4092570" cy="3253174"/>
        </p:xfrm>
        <a:graphic>
          <a:graphicData uri="http://schemas.openxmlformats.org/drawingml/2006/table">
            <a:tbl>
              <a:tblPr firstRow="1" bandRow="1">
                <a:tableStyleId>{21E4AEA4-8DFA-4A89-87EB-49C32662AFE0}</a:tableStyleId>
              </a:tblPr>
              <a:tblGrid>
                <a:gridCol w="2046285">
                  <a:extLst>
                    <a:ext uri="{9D8B030D-6E8A-4147-A177-3AD203B41FA5}">
                      <a16:colId xmlns="" xmlns:a16="http://schemas.microsoft.com/office/drawing/2014/main" val="399949798"/>
                    </a:ext>
                  </a:extLst>
                </a:gridCol>
                <a:gridCol w="2046285">
                  <a:extLst>
                    <a:ext uri="{9D8B030D-6E8A-4147-A177-3AD203B41FA5}">
                      <a16:colId xmlns="" xmlns:a16="http://schemas.microsoft.com/office/drawing/2014/main" val="2446958977"/>
                    </a:ext>
                  </a:extLst>
                </a:gridCol>
              </a:tblGrid>
              <a:tr h="445348">
                <a:tc>
                  <a:txBody>
                    <a:bodyPr/>
                    <a:lstStyle/>
                    <a:p>
                      <a:pPr algn="ctr"/>
                      <a:r>
                        <a:rPr lang="es-CO" sz="1100" dirty="0" smtClean="0">
                          <a:latin typeface="Calibri" panose="020F0502020204030204" pitchFamily="34" charset="0"/>
                          <a:cs typeface="Arial" panose="020B0604020202020204" pitchFamily="34" charset="0"/>
                        </a:rPr>
                        <a:t>Tipo </a:t>
                      </a:r>
                      <a:r>
                        <a:rPr lang="es-CO" sz="1100" dirty="0">
                          <a:latin typeface="Calibri" panose="020F0502020204030204" pitchFamily="34" charset="0"/>
                          <a:cs typeface="Arial" panose="020B0604020202020204" pitchFamily="34" charset="0"/>
                        </a:rPr>
                        <a:t>de requerimiento</a:t>
                      </a:r>
                    </a:p>
                  </a:txBody>
                  <a:tcPr anchor="ctr"/>
                </a:tc>
                <a:tc>
                  <a:txBody>
                    <a:bodyPr/>
                    <a:lstStyle/>
                    <a:p>
                      <a:pPr algn="ctr"/>
                      <a:r>
                        <a:rPr lang="es-CO" sz="1100" dirty="0" smtClean="0">
                          <a:latin typeface="Calibri" panose="020F0502020204030204" pitchFamily="34" charset="0"/>
                          <a:cs typeface="Arial" panose="020B0604020202020204" pitchFamily="34" charset="0"/>
                        </a:rPr>
                        <a:t># </a:t>
                      </a:r>
                      <a:r>
                        <a:rPr lang="es-CO" sz="1100" dirty="0">
                          <a:latin typeface="Calibri" panose="020F0502020204030204" pitchFamily="34" charset="0"/>
                          <a:cs typeface="Arial" panose="020B0604020202020204" pitchFamily="34" charset="0"/>
                        </a:rPr>
                        <a:t>de oficios recibidos</a:t>
                      </a:r>
                    </a:p>
                  </a:txBody>
                  <a:tcPr anchor="ctr"/>
                </a:tc>
                <a:extLst>
                  <a:ext uri="{0D108BD9-81ED-4DB2-BD59-A6C34878D82A}">
                    <a16:rowId xmlns="" xmlns:a16="http://schemas.microsoft.com/office/drawing/2014/main" val="2111167849"/>
                  </a:ext>
                </a:extLst>
              </a:tr>
              <a:tr h="445348">
                <a:tc>
                  <a:txBody>
                    <a:bodyPr/>
                    <a:lstStyle/>
                    <a:p>
                      <a:pPr algn="ctr"/>
                      <a:r>
                        <a:rPr lang="es-CO" sz="1100" dirty="0" smtClean="0">
                          <a:latin typeface="Calibri" panose="020F0502020204030204" pitchFamily="34" charset="0"/>
                          <a:cs typeface="Arial" panose="020B0604020202020204" pitchFamily="34" charset="0"/>
                        </a:rPr>
                        <a:t>Derechos </a:t>
                      </a:r>
                      <a:r>
                        <a:rPr lang="es-CO" sz="1100" dirty="0">
                          <a:latin typeface="Calibri" panose="020F0502020204030204" pitchFamily="34" charset="0"/>
                          <a:cs typeface="Arial" panose="020B0604020202020204" pitchFamily="34" charset="0"/>
                        </a:rPr>
                        <a:t>de </a:t>
                      </a:r>
                      <a:r>
                        <a:rPr lang="es-CO" sz="1100" dirty="0" smtClean="0">
                          <a:latin typeface="Calibri" panose="020F0502020204030204" pitchFamily="34" charset="0"/>
                          <a:cs typeface="Arial" panose="020B0604020202020204" pitchFamily="34" charset="0"/>
                        </a:rPr>
                        <a:t>petición (de orden general)</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42</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2148651402"/>
                  </a:ext>
                </a:extLst>
              </a:tr>
              <a:tr h="62348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smtClean="0">
                          <a:latin typeface="Calibri" panose="020F0502020204030204" pitchFamily="34" charset="0"/>
                          <a:cs typeface="Arial" panose="020B0604020202020204" pitchFamily="34" charset="0"/>
                        </a:rPr>
                        <a:t>Derechos de petición (solicitud desde otra entidad pública)</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2802563030"/>
                  </a:ext>
                </a:extLst>
              </a:tr>
              <a:tr h="421575">
                <a:tc>
                  <a:txBody>
                    <a:bodyPr/>
                    <a:lstStyle/>
                    <a:p>
                      <a:pPr algn="ctr"/>
                      <a:r>
                        <a:rPr lang="es-CO" sz="1100" dirty="0" smtClean="0">
                          <a:latin typeface="Calibri" panose="020F0502020204030204" pitchFamily="34" charset="0"/>
                        </a:rPr>
                        <a:t>Informativo</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398</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1212663290"/>
                  </a:ext>
                </a:extLst>
              </a:tr>
              <a:tr h="421575">
                <a:tc>
                  <a:txBody>
                    <a:bodyPr/>
                    <a:lstStyle/>
                    <a:p>
                      <a:pPr algn="ctr"/>
                      <a:r>
                        <a:rPr lang="es-CO" sz="1100" dirty="0" smtClean="0">
                          <a:latin typeface="Calibri" panose="020F0502020204030204" pitchFamily="34" charset="0"/>
                        </a:rPr>
                        <a:t>SQR</a:t>
                      </a:r>
                      <a:r>
                        <a:rPr lang="es-CO" sz="1100" baseline="0" dirty="0" smtClean="0">
                          <a:latin typeface="Calibri" panose="020F0502020204030204" pitchFamily="34" charset="0"/>
                        </a:rPr>
                        <a:t> (Sugerencias, quejas o reclamos)</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774647735"/>
                  </a:ext>
                </a:extLst>
              </a:tr>
              <a:tr h="445348">
                <a:tc>
                  <a:txBody>
                    <a:bodyPr/>
                    <a:lstStyle/>
                    <a:p>
                      <a:pPr algn="ctr"/>
                      <a:endParaRPr lang="es-CO" sz="1100" dirty="0">
                        <a:latin typeface="Calibri" panose="020F0502020204030204" pitchFamily="34" charset="0"/>
                        <a:cs typeface="Arial" panose="020B0604020202020204" pitchFamily="34" charset="0"/>
                      </a:endParaRPr>
                    </a:p>
                    <a:p>
                      <a:pPr algn="ctr"/>
                      <a:r>
                        <a:rPr lang="es-CO" sz="1100" dirty="0">
                          <a:latin typeface="Calibri" panose="020F0502020204030204" pitchFamily="34" charset="0"/>
                          <a:cs typeface="Arial" panose="020B0604020202020204" pitchFamily="34" charset="0"/>
                        </a:rPr>
                        <a:t>Trámite</a:t>
                      </a:r>
                    </a:p>
                  </a:txBody>
                  <a:tcPr anchor="ctr"/>
                </a:tc>
                <a:tc>
                  <a:txBody>
                    <a:bodyPr/>
                    <a:lstStyle/>
                    <a:p>
                      <a:pPr algn="ctr"/>
                      <a:endParaRPr lang="es-CO" sz="1100" dirty="0">
                        <a:latin typeface="Calibri" panose="020F0502020204030204" pitchFamily="34" charset="0"/>
                        <a:cs typeface="Arial" panose="020B0604020202020204" pitchFamily="34" charset="0"/>
                      </a:endParaRPr>
                    </a:p>
                    <a:p>
                      <a:pPr algn="ctr"/>
                      <a:r>
                        <a:rPr lang="es-CO" sz="1100" dirty="0" smtClean="0">
                          <a:latin typeface="Calibri" panose="020F0502020204030204" pitchFamily="34" charset="0"/>
                          <a:cs typeface="Arial" panose="020B0604020202020204" pitchFamily="34" charset="0"/>
                        </a:rPr>
                        <a:t>105</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1268275709"/>
                  </a:ext>
                </a:extLst>
              </a:tr>
              <a:tr h="445348">
                <a:tc>
                  <a:txBody>
                    <a:bodyPr/>
                    <a:lstStyle/>
                    <a:p>
                      <a:pPr algn="ctr"/>
                      <a:endParaRPr lang="es-CO" sz="1100" dirty="0">
                        <a:latin typeface="Calibri" panose="020F0502020204030204" pitchFamily="34" charset="0"/>
                        <a:cs typeface="Arial" panose="020B0604020202020204" pitchFamily="34" charset="0"/>
                      </a:endParaRPr>
                    </a:p>
                    <a:p>
                      <a:pPr algn="ctr"/>
                      <a:r>
                        <a:rPr lang="es-CO" sz="1100" dirty="0">
                          <a:latin typeface="Calibri" panose="020F0502020204030204" pitchFamily="34" charset="0"/>
                          <a:cs typeface="Arial" panose="020B0604020202020204" pitchFamily="34" charset="0"/>
                        </a:rPr>
                        <a:t>Urgente</a:t>
                      </a:r>
                    </a:p>
                  </a:txBody>
                  <a:tcPr anchor="ctr"/>
                </a:tc>
                <a:tc>
                  <a:txBody>
                    <a:bodyPr/>
                    <a:lstStyle/>
                    <a:p>
                      <a:pPr algn="ctr"/>
                      <a:endParaRPr lang="es-CO" sz="1100" dirty="0">
                        <a:latin typeface="Calibri" panose="020F0502020204030204" pitchFamily="34" charset="0"/>
                        <a:cs typeface="Arial" panose="020B0604020202020204" pitchFamily="34" charset="0"/>
                      </a:endParaRPr>
                    </a:p>
                    <a:p>
                      <a:pPr algn="ctr"/>
                      <a:r>
                        <a:rPr lang="es-CO" sz="1100" dirty="0">
                          <a:latin typeface="Calibri" panose="020F0502020204030204" pitchFamily="34" charset="0"/>
                          <a:cs typeface="Arial" panose="020B0604020202020204" pitchFamily="34" charset="0"/>
                        </a:rPr>
                        <a:t>3</a:t>
                      </a:r>
                    </a:p>
                  </a:txBody>
                  <a:tcPr anchor="ctr"/>
                </a:tc>
                <a:extLst>
                  <a:ext uri="{0D108BD9-81ED-4DB2-BD59-A6C34878D82A}">
                    <a16:rowId xmlns="" xmlns:a16="http://schemas.microsoft.com/office/drawing/2014/main" val="502335107"/>
                  </a:ext>
                </a:extLst>
              </a:tr>
            </a:tbl>
          </a:graphicData>
        </a:graphic>
      </p:graphicFrame>
      <p:graphicFrame>
        <p:nvGraphicFramePr>
          <p:cNvPr id="5" name="Gráfico 4">
            <a:extLst>
              <a:ext uri="{FF2B5EF4-FFF2-40B4-BE49-F238E27FC236}">
                <a16:creationId xmlns="" xmlns:a16="http://schemas.microsoft.com/office/drawing/2014/main" id="{0D544917-7796-4986-8A8C-E114EE9297A3}"/>
              </a:ext>
            </a:extLst>
          </p:cNvPr>
          <p:cNvGraphicFramePr/>
          <p:nvPr>
            <p:extLst>
              <p:ext uri="{D42A27DB-BD31-4B8C-83A1-F6EECF244321}">
                <p14:modId xmlns:p14="http://schemas.microsoft.com/office/powerpoint/2010/main" val="590824004"/>
              </p:ext>
            </p:extLst>
          </p:nvPr>
        </p:nvGraphicFramePr>
        <p:xfrm>
          <a:off x="4680766" y="1118385"/>
          <a:ext cx="4116027" cy="44635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5895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8B7192F-F442-46CD-9AF1-EDFA25BB8C18}"/>
              </a:ext>
            </a:extLst>
          </p:cNvPr>
          <p:cNvSpPr txBox="1">
            <a:spLocks/>
          </p:cNvSpPr>
          <p:nvPr/>
        </p:nvSpPr>
        <p:spPr>
          <a:xfrm>
            <a:off x="545624" y="856664"/>
            <a:ext cx="7458891" cy="10963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endParaRPr lang="es-CO" sz="2000" b="1" dirty="0">
              <a:latin typeface="Arial" panose="020B0604020202020204" pitchFamily="34" charset="0"/>
              <a:ea typeface="Segoe UI" panose="020B0502040204020203" pitchFamily="34" charset="0"/>
              <a:cs typeface="Arial" panose="020B0604020202020204" pitchFamily="34" charset="0"/>
            </a:endParaRPr>
          </a:p>
          <a:p>
            <a:pPr algn="ctr"/>
            <a:r>
              <a:rPr lang="es-CO" sz="2400" b="1" dirty="0">
                <a:latin typeface="Calibri" panose="020F0502020204030204" pitchFamily="34" charset="0"/>
                <a:ea typeface="Segoe UI" panose="020B0502040204020203" pitchFamily="34" charset="0"/>
                <a:cs typeface="Arial" panose="020B0604020202020204" pitchFamily="34" charset="0"/>
              </a:rPr>
              <a:t>Tiempo de respuesta Derechos de Petición Subdirección Administrativa y Financiera</a:t>
            </a:r>
          </a:p>
        </p:txBody>
      </p:sp>
      <p:graphicFrame>
        <p:nvGraphicFramePr>
          <p:cNvPr id="3" name="Tabla 2">
            <a:extLst>
              <a:ext uri="{FF2B5EF4-FFF2-40B4-BE49-F238E27FC236}">
                <a16:creationId xmlns="" xmlns:a16="http://schemas.microsoft.com/office/drawing/2014/main" id="{668097FB-305F-4262-B74F-667CEA7C7654}"/>
              </a:ext>
            </a:extLst>
          </p:cNvPr>
          <p:cNvGraphicFramePr>
            <a:graphicFrameLocks noGrp="1"/>
          </p:cNvGraphicFramePr>
          <p:nvPr>
            <p:extLst>
              <p:ext uri="{D42A27DB-BD31-4B8C-83A1-F6EECF244321}">
                <p14:modId xmlns:p14="http://schemas.microsoft.com/office/powerpoint/2010/main" val="1453633526"/>
              </p:ext>
            </p:extLst>
          </p:nvPr>
        </p:nvGraphicFramePr>
        <p:xfrm>
          <a:off x="669803" y="2435274"/>
          <a:ext cx="7458888" cy="1950720"/>
        </p:xfrm>
        <a:graphic>
          <a:graphicData uri="http://schemas.openxmlformats.org/drawingml/2006/table">
            <a:tbl>
              <a:tblPr firstRow="1" bandRow="1">
                <a:tableStyleId>{21E4AEA4-8DFA-4A89-87EB-49C32662AFE0}</a:tableStyleId>
              </a:tblPr>
              <a:tblGrid>
                <a:gridCol w="1243148">
                  <a:extLst>
                    <a:ext uri="{9D8B030D-6E8A-4147-A177-3AD203B41FA5}">
                      <a16:colId xmlns="" xmlns:a16="http://schemas.microsoft.com/office/drawing/2014/main" val="503841416"/>
                    </a:ext>
                  </a:extLst>
                </a:gridCol>
                <a:gridCol w="1243148">
                  <a:extLst>
                    <a:ext uri="{9D8B030D-6E8A-4147-A177-3AD203B41FA5}">
                      <a16:colId xmlns="" xmlns:a16="http://schemas.microsoft.com/office/drawing/2014/main" val="2672638653"/>
                    </a:ext>
                  </a:extLst>
                </a:gridCol>
                <a:gridCol w="1243148">
                  <a:extLst>
                    <a:ext uri="{9D8B030D-6E8A-4147-A177-3AD203B41FA5}">
                      <a16:colId xmlns="" xmlns:a16="http://schemas.microsoft.com/office/drawing/2014/main" val="2047058357"/>
                    </a:ext>
                  </a:extLst>
                </a:gridCol>
                <a:gridCol w="1243148">
                  <a:extLst>
                    <a:ext uri="{9D8B030D-6E8A-4147-A177-3AD203B41FA5}">
                      <a16:colId xmlns="" xmlns:a16="http://schemas.microsoft.com/office/drawing/2014/main" val="952739187"/>
                    </a:ext>
                  </a:extLst>
                </a:gridCol>
                <a:gridCol w="1243148">
                  <a:extLst>
                    <a:ext uri="{9D8B030D-6E8A-4147-A177-3AD203B41FA5}">
                      <a16:colId xmlns="" xmlns:a16="http://schemas.microsoft.com/office/drawing/2014/main" val="238209766"/>
                    </a:ext>
                  </a:extLst>
                </a:gridCol>
                <a:gridCol w="1243148"/>
              </a:tblGrid>
              <a:tr h="370840">
                <a:tc>
                  <a:txBody>
                    <a:bodyPr/>
                    <a:lstStyle/>
                    <a:p>
                      <a:pPr algn="ctr"/>
                      <a:endParaRPr lang="es-CO" sz="1100" dirty="0">
                        <a:latin typeface="Calibri" panose="020F0502020204030204" pitchFamily="34" charset="0"/>
                        <a:cs typeface="Arial" panose="020B0604020202020204" pitchFamily="34" charset="0"/>
                      </a:endParaRPr>
                    </a:p>
                    <a:p>
                      <a:pPr algn="ctr"/>
                      <a:r>
                        <a:rPr lang="es-CO" sz="1100" dirty="0">
                          <a:latin typeface="Calibri" panose="020F0502020204030204" pitchFamily="34" charset="0"/>
                          <a:cs typeface="Arial" panose="020B0604020202020204" pitchFamily="34" charset="0"/>
                        </a:rPr>
                        <a:t>Tipo</a:t>
                      </a:r>
                    </a:p>
                  </a:txBody>
                  <a:tcPr/>
                </a:tc>
                <a:tc>
                  <a:txBody>
                    <a:bodyPr/>
                    <a:lstStyle/>
                    <a:p>
                      <a:pPr algn="ctr"/>
                      <a:endParaRPr lang="es-CO" sz="1100" dirty="0" smtClean="0">
                        <a:latin typeface="Calibri" panose="020F0502020204030204" pitchFamily="34" charset="0"/>
                        <a:cs typeface="Arial" panose="020B0604020202020204" pitchFamily="34" charset="0"/>
                      </a:endParaRPr>
                    </a:p>
                    <a:p>
                      <a:pPr algn="ctr"/>
                      <a:r>
                        <a:rPr lang="es-CO" sz="1100" dirty="0" smtClean="0">
                          <a:latin typeface="Calibri" panose="020F0502020204030204" pitchFamily="34" charset="0"/>
                          <a:cs typeface="Arial" panose="020B0604020202020204" pitchFamily="34" charset="0"/>
                        </a:rPr>
                        <a:t># </a:t>
                      </a:r>
                      <a:r>
                        <a:rPr lang="es-CO" sz="1100" dirty="0">
                          <a:latin typeface="Calibri" panose="020F0502020204030204" pitchFamily="34" charset="0"/>
                          <a:cs typeface="Arial" panose="020B0604020202020204" pitchFamily="34" charset="0"/>
                        </a:rPr>
                        <a:t>oficios</a:t>
                      </a:r>
                      <a:r>
                        <a:rPr lang="es-CO" sz="1100" baseline="0" dirty="0">
                          <a:latin typeface="Calibri" panose="020F0502020204030204" pitchFamily="34" charset="0"/>
                          <a:cs typeface="Arial" panose="020B0604020202020204" pitchFamily="34" charset="0"/>
                        </a:rPr>
                        <a:t> recibidos</a:t>
                      </a:r>
                      <a:endParaRPr lang="es-CO" sz="1100" dirty="0">
                        <a:latin typeface="Calibri" panose="020F0502020204030204" pitchFamily="34" charset="0"/>
                        <a:cs typeface="Arial" panose="020B0604020202020204" pitchFamily="34" charset="0"/>
                      </a:endParaRPr>
                    </a:p>
                  </a:txBody>
                  <a:tcPr/>
                </a:tc>
                <a:tc>
                  <a:txBody>
                    <a:bodyPr/>
                    <a:lstStyle/>
                    <a:p>
                      <a:pPr algn="ctr"/>
                      <a:r>
                        <a:rPr lang="es-CO" sz="1100" dirty="0">
                          <a:latin typeface="Calibri" panose="020F0502020204030204" pitchFamily="34" charset="0"/>
                          <a:cs typeface="Arial" panose="020B0604020202020204" pitchFamily="34" charset="0"/>
                        </a:rPr>
                        <a:t># oficios</a:t>
                      </a:r>
                      <a:r>
                        <a:rPr lang="es-CO" sz="1100" baseline="0" dirty="0">
                          <a:latin typeface="Calibri" panose="020F0502020204030204" pitchFamily="34" charset="0"/>
                          <a:cs typeface="Arial" panose="020B0604020202020204" pitchFamily="34" charset="0"/>
                        </a:rPr>
                        <a:t> respondidos a tiempo</a:t>
                      </a:r>
                      <a:endParaRPr lang="es-CO" sz="1100" dirty="0">
                        <a:latin typeface="Calibri" panose="020F0502020204030204" pitchFamily="34" charset="0"/>
                        <a:cs typeface="Arial" panose="020B0604020202020204" pitchFamily="34" charset="0"/>
                      </a:endParaRPr>
                    </a:p>
                  </a:txBody>
                  <a:tcPr/>
                </a:tc>
                <a:tc>
                  <a:txBody>
                    <a:bodyPr/>
                    <a:lstStyle/>
                    <a:p>
                      <a:pPr algn="ctr"/>
                      <a:r>
                        <a:rPr lang="es-CO" sz="1100" dirty="0">
                          <a:latin typeface="Calibri" panose="020F0502020204030204" pitchFamily="34" charset="0"/>
                          <a:cs typeface="Arial" panose="020B0604020202020204" pitchFamily="34" charset="0"/>
                        </a:rPr>
                        <a:t># de oficios respondidos</a:t>
                      </a:r>
                      <a:r>
                        <a:rPr lang="es-CO" sz="1100" baseline="0" dirty="0">
                          <a:latin typeface="Calibri" panose="020F0502020204030204" pitchFamily="34" charset="0"/>
                          <a:cs typeface="Arial" panose="020B0604020202020204" pitchFamily="34" charset="0"/>
                        </a:rPr>
                        <a:t> fuera de tiempo</a:t>
                      </a:r>
                      <a:endParaRPr lang="es-CO" sz="1100" dirty="0">
                        <a:latin typeface="Calibri" panose="020F0502020204030204" pitchFamily="34" charset="0"/>
                        <a:cs typeface="Arial" panose="020B0604020202020204" pitchFamily="34" charset="0"/>
                      </a:endParaRPr>
                    </a:p>
                  </a:txBody>
                  <a:tcPr/>
                </a:tc>
                <a:tc>
                  <a:txBody>
                    <a:bodyPr/>
                    <a:lstStyle/>
                    <a:p>
                      <a:pPr algn="ctr"/>
                      <a:r>
                        <a:rPr lang="es-CO" sz="1100" dirty="0">
                          <a:latin typeface="Calibri" panose="020F0502020204030204" pitchFamily="34" charset="0"/>
                          <a:cs typeface="Arial" panose="020B0604020202020204" pitchFamily="34" charset="0"/>
                        </a:rPr>
                        <a:t># de oficios en</a:t>
                      </a:r>
                      <a:r>
                        <a:rPr lang="es-CO" sz="1100" baseline="0" dirty="0">
                          <a:latin typeface="Calibri" panose="020F0502020204030204" pitchFamily="34" charset="0"/>
                          <a:cs typeface="Arial" panose="020B0604020202020204" pitchFamily="34" charset="0"/>
                        </a:rPr>
                        <a:t> trámite dentro del tiempo  </a:t>
                      </a:r>
                      <a:endParaRPr lang="es-CO" sz="1100" dirty="0">
                        <a:latin typeface="Calibri" panose="020F0502020204030204" pitchFamily="34" charset="0"/>
                        <a:cs typeface="Arial" panose="020B0604020202020204" pitchFamily="34" charset="0"/>
                      </a:endParaRPr>
                    </a:p>
                  </a:txBody>
                  <a:tcPr/>
                </a:tc>
                <a:tc>
                  <a:txBody>
                    <a:bodyPr/>
                    <a:lstStyle/>
                    <a:p>
                      <a:pPr algn="ctr"/>
                      <a:r>
                        <a:rPr lang="es-CO" sz="1100" dirty="0" smtClean="0">
                          <a:latin typeface="Calibri" panose="020F0502020204030204" pitchFamily="34" charset="0"/>
                          <a:cs typeface="Arial" panose="020B0604020202020204" pitchFamily="34" charset="0"/>
                        </a:rPr>
                        <a:t># de oficios vencidos sin dar respuesta  </a:t>
                      </a:r>
                      <a:endParaRPr lang="es-CO" sz="1100" dirty="0">
                        <a:latin typeface="Calibri" panose="020F0502020204030204" pitchFamily="34" charset="0"/>
                        <a:cs typeface="Arial" panose="020B0604020202020204" pitchFamily="34" charset="0"/>
                      </a:endParaRPr>
                    </a:p>
                  </a:txBody>
                  <a:tcPr/>
                </a:tc>
                <a:extLst>
                  <a:ext uri="{0D108BD9-81ED-4DB2-BD59-A6C34878D82A}">
                    <a16:rowId xmlns="" xmlns:a16="http://schemas.microsoft.com/office/drawing/2014/main" val="2583650395"/>
                  </a:ext>
                </a:extLst>
              </a:tr>
              <a:tr h="370840">
                <a:tc>
                  <a:txBody>
                    <a:bodyPr/>
                    <a:lstStyle/>
                    <a:p>
                      <a:pPr algn="ctr"/>
                      <a:r>
                        <a:rPr lang="es-CO" sz="1100" dirty="0" smtClean="0">
                          <a:latin typeface="Calibri" panose="020F0502020204030204" pitchFamily="34" charset="0"/>
                          <a:cs typeface="Arial" panose="020B0604020202020204" pitchFamily="34" charset="0"/>
                        </a:rPr>
                        <a:t>Derechos </a:t>
                      </a:r>
                      <a:r>
                        <a:rPr lang="es-CO" sz="1100" dirty="0">
                          <a:latin typeface="Calibri" panose="020F0502020204030204" pitchFamily="34" charset="0"/>
                          <a:cs typeface="Arial" panose="020B0604020202020204" pitchFamily="34" charset="0"/>
                        </a:rPr>
                        <a:t>de </a:t>
                      </a:r>
                      <a:r>
                        <a:rPr lang="es-CO" sz="1100" dirty="0" smtClean="0">
                          <a:latin typeface="Calibri" panose="020F0502020204030204" pitchFamily="34" charset="0"/>
                          <a:cs typeface="Arial" panose="020B0604020202020204" pitchFamily="34" charset="0"/>
                        </a:rPr>
                        <a:t>petición (de orden general)</a:t>
                      </a:r>
                      <a:endParaRPr lang="es-CO" sz="1100" dirty="0">
                        <a:latin typeface="Calibri" panose="020F0502020204030204" pitchFamily="34" charset="0"/>
                        <a:cs typeface="Arial" panose="020B0604020202020204" pitchFamily="34" charset="0"/>
                      </a:endParaRPr>
                    </a:p>
                  </a:txBody>
                  <a:tcPr/>
                </a:tc>
                <a:tc>
                  <a:txBody>
                    <a:bodyPr/>
                    <a:lstStyle/>
                    <a:p>
                      <a:pPr algn="ctr"/>
                      <a:r>
                        <a:rPr lang="es-CO" sz="1100" dirty="0" smtClean="0">
                          <a:latin typeface="Calibri" panose="020F0502020204030204" pitchFamily="34" charset="0"/>
                          <a:cs typeface="Arial" panose="020B0604020202020204" pitchFamily="34" charset="0"/>
                        </a:rPr>
                        <a:t>42</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34</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6</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a:t>
                      </a: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2505891586"/>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smtClean="0">
                          <a:latin typeface="Calibri" panose="020F0502020204030204" pitchFamily="34" charset="0"/>
                          <a:cs typeface="Arial" panose="020B0604020202020204" pitchFamily="34" charset="0"/>
                        </a:rPr>
                        <a:t>Derechos de petición (solicitud desde otra entidad pública)</a:t>
                      </a:r>
                      <a:endParaRPr lang="es-CO" sz="1100" dirty="0">
                        <a:latin typeface="Calibri" panose="020F0502020204030204" pitchFamily="34" charset="0"/>
                        <a:cs typeface="Arial" panose="020B0604020202020204" pitchFamily="34" charset="0"/>
                      </a:endParaRPr>
                    </a:p>
                  </a:txBody>
                  <a:tcPr/>
                </a:tc>
                <a:tc>
                  <a:txBody>
                    <a:bodyPr/>
                    <a:lstStyle/>
                    <a:p>
                      <a:pPr algn="ctr"/>
                      <a:r>
                        <a:rPr lang="es-CO" sz="1100" dirty="0" smtClean="0">
                          <a:latin typeface="Calibri" panose="020F0502020204030204" pitchFamily="34" charset="0"/>
                          <a:cs typeface="Arial" panose="020B0604020202020204" pitchFamily="34" charset="0"/>
                        </a:rPr>
                        <a:t>2</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a:t>
                      </a: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1004259375"/>
                  </a:ext>
                </a:extLst>
              </a:tr>
            </a:tbl>
          </a:graphicData>
        </a:graphic>
      </p:graphicFrame>
    </p:spTree>
    <p:extLst>
      <p:ext uri="{BB962C8B-B14F-4D97-AF65-F5344CB8AC3E}">
        <p14:creationId xmlns:p14="http://schemas.microsoft.com/office/powerpoint/2010/main" val="1709280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80804" y="1246909"/>
            <a:ext cx="3526987" cy="3059561"/>
          </a:xfrm>
        </p:spPr>
        <p:txBody>
          <a:bodyPr>
            <a:noAutofit/>
          </a:bodyPr>
          <a:lstStyle/>
          <a:p>
            <a:pPr algn="r"/>
            <a:r>
              <a:rPr lang="en-US" sz="2400" b="1" dirty="0" smtClean="0">
                <a:latin typeface="Calibri" panose="020F0502020204030204" pitchFamily="34" charset="0"/>
                <a:cs typeface="Arial" panose="020B0604020202020204" pitchFamily="34" charset="0"/>
              </a:rPr>
              <a:t>INFORME DE PETICIONES, QUEJAS, RECLAMOS Y DENUNCIAS </a:t>
            </a:r>
            <a:r>
              <a:rPr lang="en-US" sz="2400" b="1" dirty="0">
                <a:latin typeface="Calibri" panose="020F0502020204030204" pitchFamily="34" charset="0"/>
                <a:cs typeface="Arial" panose="020B0604020202020204" pitchFamily="34" charset="0"/>
              </a:rPr>
              <a:t/>
            </a:r>
            <a:br>
              <a:rPr lang="en-US" sz="2400" b="1" dirty="0">
                <a:latin typeface="Calibri" panose="020F0502020204030204" pitchFamily="34" charset="0"/>
                <a:cs typeface="Arial" panose="020B0604020202020204" pitchFamily="34" charset="0"/>
              </a:rPr>
            </a:br>
            <a:r>
              <a:rPr lang="en-US" sz="2400" b="1" dirty="0">
                <a:latin typeface="Calibri" panose="020F0502020204030204" pitchFamily="34" charset="0"/>
                <a:cs typeface="Arial" panose="020B0604020202020204" pitchFamily="34" charset="0"/>
              </a:rPr>
              <a:t>(</a:t>
            </a:r>
            <a:r>
              <a:rPr lang="en-US" sz="2400" b="1" dirty="0" smtClean="0">
                <a:latin typeface="Calibri" panose="020F0502020204030204" pitchFamily="34" charset="0"/>
                <a:cs typeface="Arial" panose="020B0604020202020204" pitchFamily="34" charset="0"/>
              </a:rPr>
              <a:t>PQRDS)</a:t>
            </a:r>
            <a:r>
              <a:rPr lang="en-US" sz="2400" b="1" dirty="0">
                <a:latin typeface="Calibri" panose="020F0502020204030204" pitchFamily="34" charset="0"/>
                <a:cs typeface="Arial" panose="020B0604020202020204" pitchFamily="34" charset="0"/>
              </a:rPr>
              <a:t/>
            </a:r>
            <a:br>
              <a:rPr lang="en-US" sz="2400" b="1" dirty="0">
                <a:latin typeface="Calibri" panose="020F0502020204030204" pitchFamily="34" charset="0"/>
                <a:cs typeface="Arial" panose="020B0604020202020204" pitchFamily="34" charset="0"/>
              </a:rPr>
            </a:br>
            <a:r>
              <a:rPr lang="en-US" sz="2400" b="1" dirty="0" smtClean="0">
                <a:latin typeface="Calibri" panose="020F0502020204030204" pitchFamily="34" charset="0"/>
                <a:cs typeface="Arial" panose="020B0604020202020204" pitchFamily="34" charset="0"/>
              </a:rPr>
              <a:t>Primer trimestre de 2020</a:t>
            </a:r>
            <a:r>
              <a:rPr lang="es-CO" sz="2400" b="1" dirty="0">
                <a:latin typeface="Calibri" panose="020F0502020204030204" pitchFamily="34" charset="0"/>
                <a:cs typeface="Arial" panose="020B0604020202020204" pitchFamily="34" charset="0"/>
              </a:rPr>
              <a:t/>
            </a:r>
            <a:br>
              <a:rPr lang="es-CO" sz="2400" b="1" dirty="0">
                <a:latin typeface="Calibri" panose="020F0502020204030204" pitchFamily="34" charset="0"/>
                <a:cs typeface="Arial" panose="020B0604020202020204" pitchFamily="34" charset="0"/>
              </a:rPr>
            </a:br>
            <a:endParaRPr lang="en-US" sz="24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4812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8E13454-DED5-45EA-B448-63202C2184B4}"/>
              </a:ext>
            </a:extLst>
          </p:cNvPr>
          <p:cNvSpPr txBox="1">
            <a:spLocks/>
          </p:cNvSpPr>
          <p:nvPr/>
        </p:nvSpPr>
        <p:spPr>
          <a:xfrm>
            <a:off x="160995" y="285206"/>
            <a:ext cx="8486294" cy="60960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endParaRPr lang="es-CO" sz="2000" b="1" dirty="0">
              <a:latin typeface="Arial" panose="020B0604020202020204" pitchFamily="34" charset="0"/>
              <a:ea typeface="Segoe UI" panose="020B0502040204020203" pitchFamily="34" charset="0"/>
              <a:cs typeface="Arial" panose="020B0604020202020204" pitchFamily="34" charset="0"/>
            </a:endParaRPr>
          </a:p>
          <a:p>
            <a:pPr algn="ctr"/>
            <a:r>
              <a:rPr lang="es-CO" sz="2000" b="1" dirty="0">
                <a:latin typeface="Arial" panose="020B0604020202020204" pitchFamily="34" charset="0"/>
                <a:ea typeface="Segoe UI" panose="020B0502040204020203" pitchFamily="34" charset="0"/>
                <a:cs typeface="Arial" panose="020B0604020202020204" pitchFamily="34" charset="0"/>
              </a:rPr>
              <a:t>     </a:t>
            </a:r>
            <a:r>
              <a:rPr lang="es-CO" sz="2600" b="1" dirty="0">
                <a:latin typeface="Calibri" panose="020F0502020204030204" pitchFamily="34" charset="0"/>
                <a:ea typeface="Segoe UI" panose="020B0502040204020203" pitchFamily="34" charset="0"/>
                <a:cs typeface="Arial" panose="020B0604020202020204" pitchFamily="34" charset="0"/>
              </a:rPr>
              <a:t>Subdirección</a:t>
            </a:r>
            <a:r>
              <a:rPr lang="es-CO" sz="2600" b="1" dirty="0">
                <a:latin typeface="Century Gothic" panose="020B0502020202020204" pitchFamily="34" charset="0"/>
                <a:ea typeface="Segoe UI" panose="020B0502040204020203" pitchFamily="34" charset="0"/>
                <a:cs typeface="Arial" panose="020B0604020202020204" pitchFamily="34" charset="0"/>
              </a:rPr>
              <a:t> Ambiental </a:t>
            </a:r>
          </a:p>
        </p:txBody>
      </p:sp>
      <p:graphicFrame>
        <p:nvGraphicFramePr>
          <p:cNvPr id="3" name="Gráfico 2">
            <a:extLst>
              <a:ext uri="{FF2B5EF4-FFF2-40B4-BE49-F238E27FC236}">
                <a16:creationId xmlns="" xmlns:a16="http://schemas.microsoft.com/office/drawing/2014/main" id="{0D544917-7796-4986-8A8C-E114EE9297A3}"/>
              </a:ext>
            </a:extLst>
          </p:cNvPr>
          <p:cNvGraphicFramePr/>
          <p:nvPr>
            <p:extLst>
              <p:ext uri="{D42A27DB-BD31-4B8C-83A1-F6EECF244321}">
                <p14:modId xmlns:p14="http://schemas.microsoft.com/office/powerpoint/2010/main" val="1375980695"/>
              </p:ext>
            </p:extLst>
          </p:nvPr>
        </p:nvGraphicFramePr>
        <p:xfrm>
          <a:off x="4881488" y="1004712"/>
          <a:ext cx="4116027" cy="44635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 xmlns:a16="http://schemas.microsoft.com/office/drawing/2014/main" id="{EB2E770B-74EB-4849-814A-D2EB43428438}"/>
              </a:ext>
            </a:extLst>
          </p:cNvPr>
          <p:cNvGraphicFramePr>
            <a:graphicFrameLocks noGrp="1"/>
          </p:cNvGraphicFramePr>
          <p:nvPr>
            <p:extLst>
              <p:ext uri="{D42A27DB-BD31-4B8C-83A1-F6EECF244321}">
                <p14:modId xmlns:p14="http://schemas.microsoft.com/office/powerpoint/2010/main" val="2225394334"/>
              </p:ext>
            </p:extLst>
          </p:nvPr>
        </p:nvGraphicFramePr>
        <p:xfrm>
          <a:off x="160994" y="1199223"/>
          <a:ext cx="4583836" cy="4023015"/>
        </p:xfrm>
        <a:graphic>
          <a:graphicData uri="http://schemas.openxmlformats.org/drawingml/2006/table">
            <a:tbl>
              <a:tblPr firstRow="1" bandRow="1">
                <a:tableStyleId>{5C22544A-7EE6-4342-B048-85BDC9FD1C3A}</a:tableStyleId>
              </a:tblPr>
              <a:tblGrid>
                <a:gridCol w="2257511">
                  <a:extLst>
                    <a:ext uri="{9D8B030D-6E8A-4147-A177-3AD203B41FA5}">
                      <a16:colId xmlns="" xmlns:a16="http://schemas.microsoft.com/office/drawing/2014/main" val="599583375"/>
                    </a:ext>
                  </a:extLst>
                </a:gridCol>
                <a:gridCol w="2326325">
                  <a:extLst>
                    <a:ext uri="{9D8B030D-6E8A-4147-A177-3AD203B41FA5}">
                      <a16:colId xmlns="" xmlns:a16="http://schemas.microsoft.com/office/drawing/2014/main" val="287681666"/>
                    </a:ext>
                  </a:extLst>
                </a:gridCol>
              </a:tblGrid>
              <a:tr h="0">
                <a:tc>
                  <a:txBody>
                    <a:bodyPr/>
                    <a:lstStyle/>
                    <a:p>
                      <a:pPr algn="ctr"/>
                      <a:r>
                        <a:rPr lang="es-CO" sz="1100" dirty="0" smtClean="0">
                          <a:latin typeface="Calibri" panose="020F0502020204030204" pitchFamily="34" charset="0"/>
                          <a:cs typeface="Arial" panose="020B0604020202020204" pitchFamily="34" charset="0"/>
                        </a:rPr>
                        <a:t>Tipo </a:t>
                      </a:r>
                      <a:r>
                        <a:rPr lang="es-CO" sz="1100" dirty="0">
                          <a:latin typeface="Calibri" panose="020F0502020204030204" pitchFamily="34" charset="0"/>
                          <a:cs typeface="Arial" panose="020B0604020202020204" pitchFamily="34" charset="0"/>
                        </a:rPr>
                        <a:t>de requerimiento</a:t>
                      </a:r>
                    </a:p>
                  </a:txBody>
                  <a:tcPr anchor="ctr"/>
                </a:tc>
                <a:tc>
                  <a:txBody>
                    <a:bodyPr/>
                    <a:lstStyle/>
                    <a:p>
                      <a:pPr algn="ctr"/>
                      <a:r>
                        <a:rPr lang="es-CO" sz="1100" dirty="0" smtClean="0">
                          <a:latin typeface="Calibri" panose="020F0502020204030204" pitchFamily="34" charset="0"/>
                          <a:cs typeface="Arial" panose="020B0604020202020204" pitchFamily="34" charset="0"/>
                        </a:rPr>
                        <a:t># </a:t>
                      </a:r>
                      <a:r>
                        <a:rPr lang="es-CO" sz="1100" dirty="0">
                          <a:latin typeface="Calibri" panose="020F0502020204030204" pitchFamily="34" charset="0"/>
                          <a:cs typeface="Arial" panose="020B0604020202020204" pitchFamily="34" charset="0"/>
                        </a:rPr>
                        <a:t>de oficios recibidos </a:t>
                      </a:r>
                    </a:p>
                  </a:txBody>
                  <a:tcPr anchor="ctr"/>
                </a:tc>
                <a:extLst>
                  <a:ext uri="{0D108BD9-81ED-4DB2-BD59-A6C34878D82A}">
                    <a16:rowId xmlns="" xmlns:a16="http://schemas.microsoft.com/office/drawing/2014/main" val="1036542871"/>
                  </a:ext>
                </a:extLst>
              </a:tr>
              <a:tr h="406155">
                <a:tc>
                  <a:txBody>
                    <a:bodyPr/>
                    <a:lstStyle/>
                    <a:p>
                      <a:pPr algn="ctr"/>
                      <a:r>
                        <a:rPr lang="es-CO" sz="1100" dirty="0" smtClean="0">
                          <a:latin typeface="Calibri" panose="020F0502020204030204" pitchFamily="34" charset="0"/>
                          <a:cs typeface="Arial" panose="020B0604020202020204" pitchFamily="34" charset="0"/>
                        </a:rPr>
                        <a:t>Derechos </a:t>
                      </a:r>
                      <a:r>
                        <a:rPr lang="es-CO" sz="1100" dirty="0">
                          <a:latin typeface="Calibri" panose="020F0502020204030204" pitchFamily="34" charset="0"/>
                          <a:cs typeface="Arial" panose="020B0604020202020204" pitchFamily="34" charset="0"/>
                        </a:rPr>
                        <a:t>de </a:t>
                      </a:r>
                      <a:r>
                        <a:rPr lang="es-CO" sz="1100" dirty="0" smtClean="0">
                          <a:latin typeface="Calibri" panose="020F0502020204030204" pitchFamily="34" charset="0"/>
                          <a:cs typeface="Arial" panose="020B0604020202020204" pitchFamily="34" charset="0"/>
                        </a:rPr>
                        <a:t>petición (de orden general)</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136</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3981930289"/>
                  </a:ext>
                </a:extLst>
              </a:tr>
              <a:tr h="56861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smtClean="0">
                          <a:latin typeface="Calibri" panose="020F0502020204030204" pitchFamily="34" charset="0"/>
                          <a:cs typeface="Arial" panose="020B0604020202020204" pitchFamily="34" charset="0"/>
                        </a:rPr>
                        <a:t>Derechos de petición (solicitud desde otra entidad pública)</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7</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559254265"/>
                  </a:ext>
                </a:extLst>
              </a:tr>
              <a:tr h="89354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smtClean="0">
                          <a:latin typeface="Calibri" panose="020F0502020204030204" pitchFamily="34" charset="0"/>
                          <a:cs typeface="Arial" panose="020B0604020202020204" pitchFamily="34" charset="0"/>
                        </a:rPr>
                        <a:t>Derechos de petición (Solicitud de copias o exámenes de documentos</a:t>
                      </a:r>
                      <a:r>
                        <a:rPr lang="es-CO" sz="1100" baseline="0" dirty="0" smtClean="0">
                          <a:latin typeface="Calibri" panose="020F0502020204030204" pitchFamily="34" charset="0"/>
                          <a:cs typeface="Arial" panose="020B0604020202020204" pitchFamily="34" charset="0"/>
                        </a:rPr>
                        <a:t> que reposan en la entidad)</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524620646"/>
                  </a:ext>
                </a:extLst>
              </a:tr>
              <a:tr h="289667">
                <a:tc>
                  <a:txBody>
                    <a:bodyPr/>
                    <a:lstStyle/>
                    <a:p>
                      <a:pPr algn="ctr"/>
                      <a:r>
                        <a:rPr lang="es-CO" sz="1100" dirty="0" smtClean="0">
                          <a:latin typeface="Calibri" panose="020F0502020204030204" pitchFamily="34" charset="0"/>
                          <a:cs typeface="Arial" panose="020B0604020202020204" pitchFamily="34" charset="0"/>
                        </a:rPr>
                        <a:t>Derechos</a:t>
                      </a:r>
                      <a:r>
                        <a:rPr lang="es-CO" sz="1100" baseline="0" dirty="0" smtClean="0">
                          <a:latin typeface="Calibri" panose="020F0502020204030204" pitchFamily="34" charset="0"/>
                          <a:cs typeface="Arial" panose="020B0604020202020204" pitchFamily="34" charset="0"/>
                        </a:rPr>
                        <a:t> de petición (Consultas relacionadas con la materia a cargo)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380006689"/>
                  </a:ext>
                </a:extLst>
              </a:tr>
              <a:tr h="289667">
                <a:tc>
                  <a:txBody>
                    <a:bodyPr/>
                    <a:lstStyle/>
                    <a:p>
                      <a:pPr algn="ctr"/>
                      <a:r>
                        <a:rPr lang="es-CO" sz="1100" dirty="0" smtClean="0">
                          <a:latin typeface="Calibri" panose="020F0502020204030204" pitchFamily="34" charset="0"/>
                          <a:cs typeface="Arial" panose="020B0604020202020204" pitchFamily="34" charset="0"/>
                        </a:rPr>
                        <a:t>Informativo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262</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4270317329"/>
                  </a:ext>
                </a:extLst>
              </a:tr>
              <a:tr h="289667">
                <a:tc>
                  <a:txBody>
                    <a:bodyPr/>
                    <a:lstStyle/>
                    <a:p>
                      <a:pPr algn="ctr"/>
                      <a:r>
                        <a:rPr lang="es-CO" sz="1100" dirty="0" smtClean="0">
                          <a:latin typeface="Calibri" panose="020F0502020204030204" pitchFamily="34" charset="0"/>
                          <a:cs typeface="Arial" panose="020B0604020202020204" pitchFamily="34" charset="0"/>
                        </a:rPr>
                        <a:t>Proceso</a:t>
                      </a:r>
                      <a:r>
                        <a:rPr lang="es-CO" sz="1100" baseline="0" dirty="0" smtClean="0">
                          <a:latin typeface="Calibri" panose="020F0502020204030204" pitchFamily="34" charset="0"/>
                          <a:cs typeface="Arial" panose="020B0604020202020204" pitchFamily="34" charset="0"/>
                        </a:rPr>
                        <a:t> ejecutivo singular</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3374971747"/>
                  </a:ext>
                </a:extLst>
              </a:tr>
              <a:tr h="289667">
                <a:tc>
                  <a:txBody>
                    <a:bodyPr/>
                    <a:lstStyle/>
                    <a:p>
                      <a:pPr algn="ctr"/>
                      <a:r>
                        <a:rPr lang="es-CO" sz="1100" dirty="0" smtClean="0">
                          <a:latin typeface="Calibri" panose="020F0502020204030204" pitchFamily="34" charset="0"/>
                          <a:cs typeface="Arial" panose="020B0604020202020204" pitchFamily="34" charset="0"/>
                        </a:rPr>
                        <a:t>SQR</a:t>
                      </a:r>
                      <a:r>
                        <a:rPr lang="es-CO" sz="1100" baseline="0" dirty="0" smtClean="0">
                          <a:latin typeface="Calibri" panose="020F0502020204030204" pitchFamily="34" charset="0"/>
                          <a:cs typeface="Arial" panose="020B0604020202020204" pitchFamily="34" charset="0"/>
                        </a:rPr>
                        <a:t> (Sugerencia, queja o reclamo)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1097521980"/>
                  </a:ext>
                </a:extLst>
              </a:tr>
              <a:tr h="289667">
                <a:tc>
                  <a:txBody>
                    <a:bodyPr/>
                    <a:lstStyle/>
                    <a:p>
                      <a:pPr algn="ctr"/>
                      <a:r>
                        <a:rPr lang="es-CO" sz="1100" dirty="0" smtClean="0">
                          <a:latin typeface="Calibri" panose="020F0502020204030204" pitchFamily="34" charset="0"/>
                          <a:cs typeface="Arial" panose="020B0604020202020204" pitchFamily="34" charset="0"/>
                        </a:rPr>
                        <a:t>Trámite</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195</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1950595406"/>
                  </a:ext>
                </a:extLst>
              </a:tr>
              <a:tr h="289667">
                <a:tc>
                  <a:txBody>
                    <a:bodyPr/>
                    <a:lstStyle/>
                    <a:p>
                      <a:pPr algn="ctr"/>
                      <a:r>
                        <a:rPr lang="es-CO" sz="1100" dirty="0" smtClean="0">
                          <a:latin typeface="Calibri" panose="020F0502020204030204" pitchFamily="34" charset="0"/>
                          <a:cs typeface="Arial" panose="020B0604020202020204" pitchFamily="34" charset="0"/>
                        </a:rPr>
                        <a:t>Urgente</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3123467204"/>
                  </a:ext>
                </a:extLst>
              </a:tr>
            </a:tbl>
          </a:graphicData>
        </a:graphic>
      </p:graphicFrame>
    </p:spTree>
    <p:extLst>
      <p:ext uri="{BB962C8B-B14F-4D97-AF65-F5344CB8AC3E}">
        <p14:creationId xmlns:p14="http://schemas.microsoft.com/office/powerpoint/2010/main" val="1601172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38D85CE-29DD-424C-A970-EC7CB8976C4E}"/>
              </a:ext>
            </a:extLst>
          </p:cNvPr>
          <p:cNvSpPr txBox="1">
            <a:spLocks/>
          </p:cNvSpPr>
          <p:nvPr/>
        </p:nvSpPr>
        <p:spPr>
          <a:xfrm>
            <a:off x="343356" y="271732"/>
            <a:ext cx="8161866" cy="709576"/>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Calibri" panose="020F0502020204030204" pitchFamily="34" charset="0"/>
                <a:ea typeface="Segoe UI" panose="020B0502040204020203" pitchFamily="34" charset="0"/>
                <a:cs typeface="Segoe UI" panose="020B0502040204020203" pitchFamily="34" charset="0"/>
              </a:rPr>
              <a:t>Tiempo de respuesta Derechos de Petición Subdirección Ambiental</a:t>
            </a:r>
          </a:p>
        </p:txBody>
      </p:sp>
      <p:graphicFrame>
        <p:nvGraphicFramePr>
          <p:cNvPr id="3" name="Tabla 2">
            <a:extLst>
              <a:ext uri="{FF2B5EF4-FFF2-40B4-BE49-F238E27FC236}">
                <a16:creationId xmlns="" xmlns:a16="http://schemas.microsoft.com/office/drawing/2014/main" id="{1DD27856-2D38-4117-9923-AD033328043B}"/>
              </a:ext>
            </a:extLst>
          </p:cNvPr>
          <p:cNvGraphicFramePr>
            <a:graphicFrameLocks noGrp="1"/>
          </p:cNvGraphicFramePr>
          <p:nvPr>
            <p:extLst>
              <p:ext uri="{D42A27DB-BD31-4B8C-83A1-F6EECF244321}">
                <p14:modId xmlns:p14="http://schemas.microsoft.com/office/powerpoint/2010/main" val="1643738641"/>
              </p:ext>
            </p:extLst>
          </p:nvPr>
        </p:nvGraphicFramePr>
        <p:xfrm>
          <a:off x="647113" y="906667"/>
          <a:ext cx="7554351" cy="4815840"/>
        </p:xfrm>
        <a:graphic>
          <a:graphicData uri="http://schemas.openxmlformats.org/drawingml/2006/table">
            <a:tbl>
              <a:tblPr firstRow="1" bandRow="1">
                <a:tableStyleId>{5C22544A-7EE6-4342-B048-85BDC9FD1C3A}</a:tableStyleId>
              </a:tblPr>
              <a:tblGrid>
                <a:gridCol w="1361721">
                  <a:extLst>
                    <a:ext uri="{9D8B030D-6E8A-4147-A177-3AD203B41FA5}">
                      <a16:colId xmlns="" xmlns:a16="http://schemas.microsoft.com/office/drawing/2014/main" val="2624741133"/>
                    </a:ext>
                  </a:extLst>
                </a:gridCol>
                <a:gridCol w="1238526">
                  <a:extLst>
                    <a:ext uri="{9D8B030D-6E8A-4147-A177-3AD203B41FA5}">
                      <a16:colId xmlns="" xmlns:a16="http://schemas.microsoft.com/office/drawing/2014/main" val="1791329336"/>
                    </a:ext>
                  </a:extLst>
                </a:gridCol>
                <a:gridCol w="1238526">
                  <a:extLst>
                    <a:ext uri="{9D8B030D-6E8A-4147-A177-3AD203B41FA5}">
                      <a16:colId xmlns="" xmlns:a16="http://schemas.microsoft.com/office/drawing/2014/main" val="3932448771"/>
                    </a:ext>
                  </a:extLst>
                </a:gridCol>
                <a:gridCol w="1238526">
                  <a:extLst>
                    <a:ext uri="{9D8B030D-6E8A-4147-A177-3AD203B41FA5}">
                      <a16:colId xmlns="" xmlns:a16="http://schemas.microsoft.com/office/drawing/2014/main" val="2559977663"/>
                    </a:ext>
                  </a:extLst>
                </a:gridCol>
                <a:gridCol w="1238526">
                  <a:extLst>
                    <a:ext uri="{9D8B030D-6E8A-4147-A177-3AD203B41FA5}">
                      <a16:colId xmlns="" xmlns:a16="http://schemas.microsoft.com/office/drawing/2014/main" val="686014019"/>
                    </a:ext>
                  </a:extLst>
                </a:gridCol>
                <a:gridCol w="1238526"/>
              </a:tblGrid>
              <a:tr h="370840">
                <a:tc>
                  <a:txBody>
                    <a:bodyPr/>
                    <a:lstStyle/>
                    <a:p>
                      <a:pPr algn="ctr"/>
                      <a:r>
                        <a:rPr lang="es-CO" sz="1100" dirty="0" smtClean="0">
                          <a:latin typeface="Calibri" panose="020F0502020204030204" pitchFamily="34" charset="0"/>
                          <a:cs typeface="Arial" panose="020B0604020202020204" pitchFamily="34" charset="0"/>
                        </a:rPr>
                        <a:t>Tipo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oficios</a:t>
                      </a:r>
                      <a:r>
                        <a:rPr lang="es-CO" sz="1100" baseline="0" dirty="0">
                          <a:latin typeface="Calibri" panose="020F0502020204030204" pitchFamily="34" charset="0"/>
                          <a:cs typeface="Arial" panose="020B0604020202020204" pitchFamily="34" charset="0"/>
                        </a:rPr>
                        <a:t> recibidos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oficios</a:t>
                      </a:r>
                      <a:r>
                        <a:rPr lang="es-CO" sz="1100" baseline="0" dirty="0">
                          <a:latin typeface="Calibri" panose="020F0502020204030204" pitchFamily="34" charset="0"/>
                          <a:cs typeface="Arial" panose="020B0604020202020204" pitchFamily="34" charset="0"/>
                        </a:rPr>
                        <a:t> respondidos a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de oficios respondidos</a:t>
                      </a:r>
                      <a:r>
                        <a:rPr lang="es-CO" sz="1100" baseline="0" dirty="0">
                          <a:latin typeface="Calibri" panose="020F0502020204030204" pitchFamily="34" charset="0"/>
                          <a:cs typeface="Arial" panose="020B0604020202020204" pitchFamily="34" charset="0"/>
                        </a:rPr>
                        <a:t> fuera de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de oficios en</a:t>
                      </a:r>
                      <a:r>
                        <a:rPr lang="es-CO" sz="1100" baseline="0" dirty="0">
                          <a:latin typeface="Calibri" panose="020F0502020204030204" pitchFamily="34" charset="0"/>
                          <a:cs typeface="Arial" panose="020B0604020202020204" pitchFamily="34" charset="0"/>
                        </a:rPr>
                        <a:t> trámite dentro del tiempo  </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 de</a:t>
                      </a:r>
                      <a:r>
                        <a:rPr lang="es-CO" sz="1100" baseline="0" dirty="0" smtClean="0">
                          <a:latin typeface="Calibri" panose="020F0502020204030204" pitchFamily="34" charset="0"/>
                          <a:cs typeface="Arial" panose="020B0604020202020204" pitchFamily="34" charset="0"/>
                        </a:rPr>
                        <a:t> oficios vencidos sin dar respuesta </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360845977"/>
                  </a:ext>
                </a:extLst>
              </a:tr>
              <a:tr h="370840">
                <a:tc>
                  <a:txBody>
                    <a:bodyPr/>
                    <a:lstStyle/>
                    <a:p>
                      <a:pPr algn="ctr"/>
                      <a:r>
                        <a:rPr lang="es-CO" sz="1100" dirty="0" smtClean="0">
                          <a:latin typeface="Calibri" panose="020F0502020204030204" pitchFamily="34" charset="0"/>
                          <a:cs typeface="Arial" panose="020B0604020202020204" pitchFamily="34" charset="0"/>
                        </a:rPr>
                        <a:t>Derechos </a:t>
                      </a:r>
                      <a:r>
                        <a:rPr lang="es-CO" sz="1100" dirty="0">
                          <a:latin typeface="Calibri" panose="020F0502020204030204" pitchFamily="34" charset="0"/>
                          <a:cs typeface="Arial" panose="020B0604020202020204" pitchFamily="34" charset="0"/>
                        </a:rPr>
                        <a:t>de </a:t>
                      </a:r>
                      <a:r>
                        <a:rPr lang="es-CO" sz="1100" dirty="0" smtClean="0">
                          <a:latin typeface="Calibri" panose="020F0502020204030204" pitchFamily="34" charset="0"/>
                          <a:cs typeface="Arial" panose="020B0604020202020204" pitchFamily="34" charset="0"/>
                        </a:rPr>
                        <a:t>petición (de orden general).</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136</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119</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11</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6</a:t>
                      </a: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extLst>
                  <a:ext uri="{0D108BD9-81ED-4DB2-BD59-A6C34878D82A}">
                    <a16:rowId xmlns="" xmlns:a16="http://schemas.microsoft.com/office/drawing/2014/main" val="2759673851"/>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smtClean="0">
                          <a:latin typeface="Calibri" panose="020F0502020204030204" pitchFamily="34" charset="0"/>
                          <a:cs typeface="Arial" panose="020B0604020202020204" pitchFamily="34" charset="0"/>
                        </a:rPr>
                        <a:t>Derechos de petición (solicitud desde otra entidad pública).</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7</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5</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a:t>
                      </a: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extLst>
                  <a:ext uri="{0D108BD9-81ED-4DB2-BD59-A6C34878D82A}">
                    <a16:rowId xmlns="" xmlns:a16="http://schemas.microsoft.com/office/drawing/2014/main" val="2884433571"/>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smtClean="0">
                          <a:latin typeface="Calibri" panose="020F0502020204030204" pitchFamily="34" charset="0"/>
                          <a:cs typeface="Arial" panose="020B0604020202020204" pitchFamily="34" charset="0"/>
                        </a:rPr>
                        <a:t>Derechos de petición (Solicitud de copias o exámenes</a:t>
                      </a:r>
                      <a:r>
                        <a:rPr lang="es-CO" sz="1100" baseline="0" dirty="0" smtClean="0">
                          <a:latin typeface="Calibri" panose="020F0502020204030204" pitchFamily="34" charset="0"/>
                          <a:cs typeface="Arial" panose="020B0604020202020204" pitchFamily="34" charset="0"/>
                        </a:rPr>
                        <a:t> que reposan en la entidad).</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1</a:t>
                      </a: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a:t>
                      </a: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extLst>
                  <a:ext uri="{0D108BD9-81ED-4DB2-BD59-A6C34878D82A}">
                    <a16:rowId xmlns="" xmlns:a16="http://schemas.microsoft.com/office/drawing/2014/main" val="1552553263"/>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smtClean="0">
                          <a:latin typeface="Calibri" panose="020F0502020204030204" pitchFamily="34" charset="0"/>
                        </a:rPr>
                        <a:t>Derechos de petición</a:t>
                      </a:r>
                      <a:r>
                        <a:rPr lang="es-CO" sz="1100" baseline="0" dirty="0" smtClean="0">
                          <a:latin typeface="Calibri" panose="020F0502020204030204" pitchFamily="34" charset="0"/>
                        </a:rPr>
                        <a:t> (</a:t>
                      </a:r>
                      <a:r>
                        <a:rPr lang="es-CO" sz="1100" dirty="0" smtClean="0">
                          <a:latin typeface="Calibri" panose="020F0502020204030204" pitchFamily="34" charset="0"/>
                        </a:rPr>
                        <a:t>Consultas relacionadas con la materia</a:t>
                      </a:r>
                      <a:r>
                        <a:rPr lang="es-CO" sz="1100" baseline="0" dirty="0" smtClean="0">
                          <a:latin typeface="Calibri" panose="020F0502020204030204" pitchFamily="34" charset="0"/>
                        </a:rPr>
                        <a:t> a cargo de la entidad, a ser tratada por diferentes dependencias de acuerdo con sus funciones).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1</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a:t>
                      </a: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extLst>
                  <a:ext uri="{0D108BD9-81ED-4DB2-BD59-A6C34878D82A}">
                    <a16:rowId xmlns="" xmlns:a16="http://schemas.microsoft.com/office/drawing/2014/main" val="3388205790"/>
                  </a:ext>
                </a:extLst>
              </a:tr>
            </a:tbl>
          </a:graphicData>
        </a:graphic>
      </p:graphicFrame>
    </p:spTree>
    <p:extLst>
      <p:ext uri="{BB962C8B-B14F-4D97-AF65-F5344CB8AC3E}">
        <p14:creationId xmlns:p14="http://schemas.microsoft.com/office/powerpoint/2010/main" val="3476568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F463F6A-391C-4B57-88B6-0CE130220C52}"/>
              </a:ext>
            </a:extLst>
          </p:cNvPr>
          <p:cNvSpPr txBox="1">
            <a:spLocks/>
          </p:cNvSpPr>
          <p:nvPr/>
        </p:nvSpPr>
        <p:spPr>
          <a:xfrm>
            <a:off x="290339" y="444138"/>
            <a:ext cx="8375959" cy="4180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Calibri" panose="020F0502020204030204" pitchFamily="34" charset="0"/>
                <a:ea typeface="Segoe UI" panose="020B0502040204020203" pitchFamily="34" charset="0"/>
                <a:cs typeface="Arial" panose="020B0604020202020204" pitchFamily="34" charset="0"/>
              </a:rPr>
              <a:t>Subdirección de Planeación e Infraestructura </a:t>
            </a:r>
          </a:p>
        </p:txBody>
      </p:sp>
      <p:graphicFrame>
        <p:nvGraphicFramePr>
          <p:cNvPr id="3" name="Gráfico 2">
            <a:extLst>
              <a:ext uri="{FF2B5EF4-FFF2-40B4-BE49-F238E27FC236}">
                <a16:creationId xmlns="" xmlns:a16="http://schemas.microsoft.com/office/drawing/2014/main" id="{FDAB6990-6992-4503-A869-4A03D0113856}"/>
              </a:ext>
            </a:extLst>
          </p:cNvPr>
          <p:cNvGraphicFramePr/>
          <p:nvPr>
            <p:extLst>
              <p:ext uri="{D42A27DB-BD31-4B8C-83A1-F6EECF244321}">
                <p14:modId xmlns:p14="http://schemas.microsoft.com/office/powerpoint/2010/main" val="1511961589"/>
              </p:ext>
            </p:extLst>
          </p:nvPr>
        </p:nvGraphicFramePr>
        <p:xfrm>
          <a:off x="4493940" y="1408720"/>
          <a:ext cx="4427035" cy="4407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 xmlns:a16="http://schemas.microsoft.com/office/drawing/2014/main" id="{A731359E-3F30-4EE0-B532-3737CD75EBF9}"/>
              </a:ext>
            </a:extLst>
          </p:cNvPr>
          <p:cNvGraphicFramePr>
            <a:graphicFrameLocks noGrp="1"/>
          </p:cNvGraphicFramePr>
          <p:nvPr>
            <p:extLst>
              <p:ext uri="{D42A27DB-BD31-4B8C-83A1-F6EECF244321}">
                <p14:modId xmlns:p14="http://schemas.microsoft.com/office/powerpoint/2010/main" val="2558696846"/>
              </p:ext>
            </p:extLst>
          </p:nvPr>
        </p:nvGraphicFramePr>
        <p:xfrm>
          <a:off x="290132" y="1224756"/>
          <a:ext cx="3875152" cy="4591584"/>
        </p:xfrm>
        <a:graphic>
          <a:graphicData uri="http://schemas.openxmlformats.org/drawingml/2006/table">
            <a:tbl>
              <a:tblPr firstRow="1" bandRow="1">
                <a:tableStyleId>{93296810-A885-4BE3-A3E7-6D5BEEA58F35}</a:tableStyleId>
              </a:tblPr>
              <a:tblGrid>
                <a:gridCol w="1940341">
                  <a:extLst>
                    <a:ext uri="{9D8B030D-6E8A-4147-A177-3AD203B41FA5}">
                      <a16:colId xmlns="" xmlns:a16="http://schemas.microsoft.com/office/drawing/2014/main" val="2734948621"/>
                    </a:ext>
                  </a:extLst>
                </a:gridCol>
                <a:gridCol w="1934811">
                  <a:extLst>
                    <a:ext uri="{9D8B030D-6E8A-4147-A177-3AD203B41FA5}">
                      <a16:colId xmlns="" xmlns:a16="http://schemas.microsoft.com/office/drawing/2014/main" val="171459834"/>
                    </a:ext>
                  </a:extLst>
                </a:gridCol>
              </a:tblGrid>
              <a:tr h="490079">
                <a:tc>
                  <a:txBody>
                    <a:bodyPr/>
                    <a:lstStyle/>
                    <a:p>
                      <a:pPr algn="ctr"/>
                      <a:endParaRPr lang="es-CO" sz="1100" dirty="0">
                        <a:latin typeface="Calibri" panose="020F0502020204030204" pitchFamily="34" charset="0"/>
                        <a:cs typeface="Arial" panose="020B0604020202020204" pitchFamily="34" charset="0"/>
                      </a:endParaRPr>
                    </a:p>
                    <a:p>
                      <a:pPr algn="ctr"/>
                      <a:r>
                        <a:rPr lang="es-CO" sz="1100" dirty="0">
                          <a:latin typeface="Calibri" panose="020F0502020204030204" pitchFamily="34" charset="0"/>
                          <a:cs typeface="Arial" panose="020B0604020202020204" pitchFamily="34" charset="0"/>
                        </a:rPr>
                        <a:t>Tipo de requerimiento</a:t>
                      </a:r>
                    </a:p>
                  </a:txBody>
                  <a:tcPr anchor="ctr"/>
                </a:tc>
                <a:tc>
                  <a:txBody>
                    <a:bodyPr/>
                    <a:lstStyle/>
                    <a:p>
                      <a:pPr algn="ctr"/>
                      <a:endParaRPr lang="es-CO" sz="1100" dirty="0">
                        <a:latin typeface="Calibri" panose="020F0502020204030204" pitchFamily="34" charset="0"/>
                        <a:cs typeface="Arial" panose="020B0604020202020204" pitchFamily="34" charset="0"/>
                      </a:endParaRPr>
                    </a:p>
                    <a:p>
                      <a:pPr algn="ctr"/>
                      <a:r>
                        <a:rPr lang="es-CO" sz="1100" dirty="0">
                          <a:latin typeface="Calibri" panose="020F0502020204030204" pitchFamily="34" charset="0"/>
                          <a:cs typeface="Arial" panose="020B0604020202020204" pitchFamily="34" charset="0"/>
                        </a:rPr>
                        <a:t># de oficios</a:t>
                      </a:r>
                      <a:r>
                        <a:rPr lang="es-CO" sz="1100" baseline="0" dirty="0">
                          <a:latin typeface="Calibri" panose="020F0502020204030204" pitchFamily="34" charset="0"/>
                          <a:cs typeface="Arial" panose="020B0604020202020204" pitchFamily="34" charset="0"/>
                        </a:rPr>
                        <a:t> recibidos </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3970453266"/>
                  </a:ext>
                </a:extLst>
              </a:tr>
              <a:tr h="490079">
                <a:tc>
                  <a:txBody>
                    <a:bodyPr/>
                    <a:lstStyle/>
                    <a:p>
                      <a:pPr algn="ctr"/>
                      <a:r>
                        <a:rPr lang="es-CO" sz="1100" dirty="0" smtClean="0">
                          <a:latin typeface="Calibri" panose="020F0502020204030204" pitchFamily="34" charset="0"/>
                          <a:cs typeface="Arial" panose="020B0604020202020204" pitchFamily="34" charset="0"/>
                        </a:rPr>
                        <a:t>Derechos </a:t>
                      </a:r>
                      <a:r>
                        <a:rPr lang="es-CO" sz="1100" dirty="0">
                          <a:latin typeface="Calibri" panose="020F0502020204030204" pitchFamily="34" charset="0"/>
                          <a:cs typeface="Arial" panose="020B0604020202020204" pitchFamily="34" charset="0"/>
                        </a:rPr>
                        <a:t>de </a:t>
                      </a:r>
                      <a:r>
                        <a:rPr lang="es-CO" sz="1100" dirty="0" smtClean="0">
                          <a:latin typeface="Calibri" panose="020F0502020204030204" pitchFamily="34" charset="0"/>
                          <a:cs typeface="Arial" panose="020B0604020202020204" pitchFamily="34" charset="0"/>
                        </a:rPr>
                        <a:t>petición (de orden general)</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102</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4164287350"/>
                  </a:ext>
                </a:extLst>
              </a:tr>
              <a:tr h="6014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smtClean="0">
                          <a:latin typeface="Calibri" panose="020F0502020204030204" pitchFamily="34" charset="0"/>
                          <a:cs typeface="Arial" panose="020B0604020202020204" pitchFamily="34" charset="0"/>
                        </a:rPr>
                        <a:t>Derechos</a:t>
                      </a:r>
                      <a:r>
                        <a:rPr lang="es-CO" sz="1100" baseline="0" dirty="0" smtClean="0">
                          <a:latin typeface="Calibri" panose="020F0502020204030204" pitchFamily="34" charset="0"/>
                          <a:cs typeface="Arial" panose="020B0604020202020204" pitchFamily="34" charset="0"/>
                        </a:rPr>
                        <a:t> de petición (solicitud desde otra entidad pública)</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8</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2565462844"/>
                  </a:ext>
                </a:extLst>
              </a:tr>
              <a:tr h="558804">
                <a:tc>
                  <a:txBody>
                    <a:bodyPr/>
                    <a:lstStyle/>
                    <a:p>
                      <a:pPr algn="ctr"/>
                      <a:r>
                        <a:rPr lang="es-CO" sz="1100" dirty="0" smtClean="0">
                          <a:latin typeface="Calibri" panose="020F0502020204030204" pitchFamily="34" charset="0"/>
                          <a:cs typeface="Arial" panose="020B0604020202020204" pitchFamily="34" charset="0"/>
                        </a:rPr>
                        <a:t>Derechos</a:t>
                      </a:r>
                      <a:r>
                        <a:rPr lang="es-CO" sz="1100" baseline="0" dirty="0" smtClean="0">
                          <a:latin typeface="Calibri" panose="020F0502020204030204" pitchFamily="34" charset="0"/>
                          <a:cs typeface="Arial" panose="020B0604020202020204" pitchFamily="34" charset="0"/>
                        </a:rPr>
                        <a:t> de petición (consulta relacionada con las materias a cargo)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4</a:t>
                      </a:r>
                      <a:endParaRPr lang="es-CO" sz="1100" dirty="0">
                        <a:latin typeface="Calibri" panose="020F0502020204030204" pitchFamily="34" charset="0"/>
                        <a:cs typeface="Arial" panose="020B0604020202020204" pitchFamily="34" charset="0"/>
                      </a:endParaRPr>
                    </a:p>
                  </a:txBody>
                  <a:tcPr anchor="ctr"/>
                </a:tc>
              </a:tr>
              <a:tr h="406228">
                <a:tc>
                  <a:txBody>
                    <a:bodyPr/>
                    <a:lstStyle/>
                    <a:p>
                      <a:pPr algn="ctr"/>
                      <a:r>
                        <a:rPr lang="es-CO" sz="1100" dirty="0" smtClean="0">
                          <a:latin typeface="Calibri" panose="020F0502020204030204" pitchFamily="34" charset="0"/>
                          <a:cs typeface="Arial" panose="020B0604020202020204" pitchFamily="34" charset="0"/>
                        </a:rPr>
                        <a:t>Informativo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68</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677431079"/>
                  </a:ext>
                </a:extLst>
              </a:tr>
              <a:tr h="874027">
                <a:tc>
                  <a:txBody>
                    <a:bodyPr/>
                    <a:lstStyle/>
                    <a:p>
                      <a:pPr algn="ctr"/>
                      <a:r>
                        <a:rPr lang="es-CO" sz="1100" baseline="0" dirty="0" smtClean="0">
                          <a:latin typeface="Calibri" panose="020F0502020204030204" pitchFamily="34" charset="0"/>
                          <a:cs typeface="Arial" panose="020B0604020202020204" pitchFamily="34" charset="0"/>
                        </a:rPr>
                        <a:t>Otros (certificaciones de funciones, certificaciones con alcances y obligaciones contractuales)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15</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2831237156"/>
                  </a:ext>
                </a:extLst>
              </a:tr>
              <a:tr h="425524">
                <a:tc>
                  <a:txBody>
                    <a:bodyPr/>
                    <a:lstStyle/>
                    <a:p>
                      <a:pPr algn="ctr"/>
                      <a:r>
                        <a:rPr lang="es-CO" sz="1100" dirty="0" smtClean="0">
                          <a:latin typeface="Calibri" panose="020F0502020204030204" pitchFamily="34" charset="0"/>
                          <a:cs typeface="Arial" panose="020B0604020202020204" pitchFamily="34" charset="0"/>
                        </a:rPr>
                        <a:t>SQR (Sugerencias, quejas o reclamos)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3</a:t>
                      </a:r>
                      <a:endParaRPr lang="es-CO" sz="1100" dirty="0">
                        <a:latin typeface="Calibri" panose="020F0502020204030204" pitchFamily="34" charset="0"/>
                        <a:cs typeface="Arial" panose="020B0604020202020204" pitchFamily="34" charset="0"/>
                      </a:endParaRPr>
                    </a:p>
                  </a:txBody>
                  <a:tcPr anchor="ctr"/>
                </a:tc>
              </a:tr>
              <a:tr h="359315">
                <a:tc>
                  <a:txBody>
                    <a:bodyPr/>
                    <a:lstStyle/>
                    <a:p>
                      <a:pPr algn="ctr"/>
                      <a:r>
                        <a:rPr lang="es-CO" sz="1100" dirty="0" smtClean="0">
                          <a:latin typeface="Calibri" panose="020F0502020204030204" pitchFamily="34" charset="0"/>
                          <a:cs typeface="Arial" panose="020B0604020202020204" pitchFamily="34" charset="0"/>
                        </a:rPr>
                        <a:t>Trámite</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2651</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2151016652"/>
                  </a:ext>
                </a:extLst>
              </a:tr>
              <a:tr h="349336">
                <a:tc>
                  <a:txBody>
                    <a:bodyPr/>
                    <a:lstStyle/>
                    <a:p>
                      <a:pPr algn="ctr"/>
                      <a:r>
                        <a:rPr lang="es-CO" sz="1100" dirty="0" smtClean="0">
                          <a:latin typeface="Calibri" panose="020F0502020204030204" pitchFamily="34" charset="0"/>
                          <a:cs typeface="Arial" panose="020B0604020202020204" pitchFamily="34" charset="0"/>
                        </a:rPr>
                        <a:t>Urgente</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5</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1094615812"/>
                  </a:ext>
                </a:extLst>
              </a:tr>
            </a:tbl>
          </a:graphicData>
        </a:graphic>
      </p:graphicFrame>
    </p:spTree>
    <p:extLst>
      <p:ext uri="{BB962C8B-B14F-4D97-AF65-F5344CB8AC3E}">
        <p14:creationId xmlns:p14="http://schemas.microsoft.com/office/powerpoint/2010/main" val="2344744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7912134-EC89-443F-B4D5-7B5F765576F5}"/>
              </a:ext>
            </a:extLst>
          </p:cNvPr>
          <p:cNvSpPr txBox="1">
            <a:spLocks/>
          </p:cNvSpPr>
          <p:nvPr/>
        </p:nvSpPr>
        <p:spPr>
          <a:xfrm>
            <a:off x="238758" y="615698"/>
            <a:ext cx="8287660" cy="8418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smtClean="0">
                <a:latin typeface="Calibri" panose="020F0502020204030204" pitchFamily="34" charset="0"/>
                <a:ea typeface="Segoe UI" panose="020B0502040204020203" pitchFamily="34" charset="0"/>
                <a:cs typeface="Arial" panose="020B0604020202020204" pitchFamily="34" charset="0"/>
              </a:rPr>
              <a:t>Tiempo </a:t>
            </a:r>
            <a:r>
              <a:rPr lang="es-CO" sz="2400" b="1" dirty="0">
                <a:latin typeface="Calibri" panose="020F0502020204030204" pitchFamily="34" charset="0"/>
                <a:ea typeface="Segoe UI" panose="020B0502040204020203" pitchFamily="34" charset="0"/>
                <a:cs typeface="Arial" panose="020B0604020202020204" pitchFamily="34" charset="0"/>
              </a:rPr>
              <a:t>de respuesta Derechos de Petición Subdirección de Planeación e Infraestructura</a:t>
            </a:r>
          </a:p>
        </p:txBody>
      </p:sp>
      <p:graphicFrame>
        <p:nvGraphicFramePr>
          <p:cNvPr id="3" name="Tabla 2">
            <a:extLst>
              <a:ext uri="{FF2B5EF4-FFF2-40B4-BE49-F238E27FC236}">
                <a16:creationId xmlns="" xmlns:a16="http://schemas.microsoft.com/office/drawing/2014/main" id="{2A3F9846-73E9-47A9-95C7-6DE53C1491FC}"/>
              </a:ext>
            </a:extLst>
          </p:cNvPr>
          <p:cNvGraphicFramePr>
            <a:graphicFrameLocks noGrp="1"/>
          </p:cNvGraphicFramePr>
          <p:nvPr>
            <p:extLst>
              <p:ext uri="{D42A27DB-BD31-4B8C-83A1-F6EECF244321}">
                <p14:modId xmlns:p14="http://schemas.microsoft.com/office/powerpoint/2010/main" val="3916215509"/>
              </p:ext>
            </p:extLst>
          </p:nvPr>
        </p:nvGraphicFramePr>
        <p:xfrm>
          <a:off x="565841" y="1544831"/>
          <a:ext cx="7641774" cy="2916613"/>
        </p:xfrm>
        <a:graphic>
          <a:graphicData uri="http://schemas.openxmlformats.org/drawingml/2006/table">
            <a:tbl>
              <a:tblPr firstRow="1" bandRow="1">
                <a:tableStyleId>{93296810-A885-4BE3-A3E7-6D5BEEA58F35}</a:tableStyleId>
              </a:tblPr>
              <a:tblGrid>
                <a:gridCol w="1273629">
                  <a:extLst>
                    <a:ext uri="{9D8B030D-6E8A-4147-A177-3AD203B41FA5}">
                      <a16:colId xmlns="" xmlns:a16="http://schemas.microsoft.com/office/drawing/2014/main" val="2821059907"/>
                    </a:ext>
                  </a:extLst>
                </a:gridCol>
                <a:gridCol w="1273629">
                  <a:extLst>
                    <a:ext uri="{9D8B030D-6E8A-4147-A177-3AD203B41FA5}">
                      <a16:colId xmlns="" xmlns:a16="http://schemas.microsoft.com/office/drawing/2014/main" val="2408075015"/>
                    </a:ext>
                  </a:extLst>
                </a:gridCol>
                <a:gridCol w="1273629">
                  <a:extLst>
                    <a:ext uri="{9D8B030D-6E8A-4147-A177-3AD203B41FA5}">
                      <a16:colId xmlns="" xmlns:a16="http://schemas.microsoft.com/office/drawing/2014/main" val="2545720440"/>
                    </a:ext>
                  </a:extLst>
                </a:gridCol>
                <a:gridCol w="1273629">
                  <a:extLst>
                    <a:ext uri="{9D8B030D-6E8A-4147-A177-3AD203B41FA5}">
                      <a16:colId xmlns="" xmlns:a16="http://schemas.microsoft.com/office/drawing/2014/main" val="1112679939"/>
                    </a:ext>
                  </a:extLst>
                </a:gridCol>
                <a:gridCol w="1273629"/>
                <a:gridCol w="1273629">
                  <a:extLst>
                    <a:ext uri="{9D8B030D-6E8A-4147-A177-3AD203B41FA5}">
                      <a16:colId xmlns="" xmlns:a16="http://schemas.microsoft.com/office/drawing/2014/main" val="2958318103"/>
                    </a:ext>
                  </a:extLst>
                </a:gridCol>
              </a:tblGrid>
              <a:tr h="798253">
                <a:tc>
                  <a:txBody>
                    <a:bodyPr/>
                    <a:lstStyle/>
                    <a:p>
                      <a:pPr algn="ctr"/>
                      <a:r>
                        <a:rPr lang="es-CO" sz="1100" dirty="0" smtClean="0">
                          <a:latin typeface="Calibri" panose="020F0502020204030204" pitchFamily="34" charset="0"/>
                          <a:cs typeface="Arial" panose="020B0604020202020204" pitchFamily="34" charset="0"/>
                        </a:rPr>
                        <a:t>Tipo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 </a:t>
                      </a:r>
                      <a:r>
                        <a:rPr lang="es-CO" sz="1100" dirty="0">
                          <a:latin typeface="Calibri" panose="020F0502020204030204" pitchFamily="34" charset="0"/>
                          <a:cs typeface="Arial" panose="020B0604020202020204" pitchFamily="34" charset="0"/>
                        </a:rPr>
                        <a:t>oficios</a:t>
                      </a:r>
                      <a:r>
                        <a:rPr lang="es-CO" sz="1100" baseline="0" dirty="0">
                          <a:latin typeface="Calibri" panose="020F0502020204030204" pitchFamily="34" charset="0"/>
                          <a:cs typeface="Arial" panose="020B0604020202020204" pitchFamily="34" charset="0"/>
                        </a:rPr>
                        <a:t> recibidos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oficios</a:t>
                      </a:r>
                      <a:r>
                        <a:rPr lang="es-CO" sz="1100" baseline="0" dirty="0">
                          <a:latin typeface="Calibri" panose="020F0502020204030204" pitchFamily="34" charset="0"/>
                          <a:cs typeface="Arial" panose="020B0604020202020204" pitchFamily="34" charset="0"/>
                        </a:rPr>
                        <a:t> respondidos a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cs typeface="Arial" panose="020B0604020202020204" pitchFamily="34" charset="0"/>
                        </a:rPr>
                        <a:t># de oficios respondidos</a:t>
                      </a:r>
                      <a:r>
                        <a:rPr lang="es-CO" sz="1100" baseline="0" dirty="0">
                          <a:latin typeface="Calibri" panose="020F0502020204030204" pitchFamily="34" charset="0"/>
                          <a:cs typeface="Arial" panose="020B0604020202020204" pitchFamily="34" charset="0"/>
                        </a:rPr>
                        <a:t> fuera de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 de oficios en trámite</a:t>
                      </a:r>
                      <a:r>
                        <a:rPr lang="es-CO" sz="1100" baseline="0" dirty="0" smtClean="0">
                          <a:latin typeface="Calibri" panose="020F0502020204030204" pitchFamily="34" charset="0"/>
                          <a:cs typeface="Arial" panose="020B0604020202020204" pitchFamily="34" charset="0"/>
                        </a:rPr>
                        <a:t> dentro del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 de oficios vencidos sin dar respuesta </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3436197898"/>
                  </a:ext>
                </a:extLst>
              </a:tr>
              <a:tr h="570181">
                <a:tc>
                  <a:txBody>
                    <a:bodyPr/>
                    <a:lstStyle/>
                    <a:p>
                      <a:pPr algn="ctr"/>
                      <a:r>
                        <a:rPr lang="es-CO" sz="1100" dirty="0" smtClean="0">
                          <a:latin typeface="Calibri" panose="020F0502020204030204" pitchFamily="34" charset="0"/>
                          <a:cs typeface="Arial" panose="020B0604020202020204" pitchFamily="34" charset="0"/>
                        </a:rPr>
                        <a:t>Derechos </a:t>
                      </a:r>
                      <a:r>
                        <a:rPr lang="es-CO" sz="1100" dirty="0">
                          <a:latin typeface="Calibri" panose="020F0502020204030204" pitchFamily="34" charset="0"/>
                          <a:cs typeface="Arial" panose="020B0604020202020204" pitchFamily="34" charset="0"/>
                        </a:rPr>
                        <a:t>de </a:t>
                      </a:r>
                      <a:r>
                        <a:rPr lang="es-CO" sz="1100" dirty="0" smtClean="0">
                          <a:latin typeface="Calibri" panose="020F0502020204030204" pitchFamily="34" charset="0"/>
                          <a:cs typeface="Arial" panose="020B0604020202020204" pitchFamily="34" charset="0"/>
                        </a:rPr>
                        <a:t>petición (de orden general)</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102</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51</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27</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14</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10</a:t>
                      </a:r>
                      <a:endParaRPr lang="es-CO" sz="1100" dirty="0">
                        <a:latin typeface="Calibri" panose="020F0502020204030204" pitchFamily="34" charset="0"/>
                      </a:endParaRPr>
                    </a:p>
                  </a:txBody>
                  <a:tcPr anchor="ctr"/>
                </a:tc>
                <a:extLst>
                  <a:ext uri="{0D108BD9-81ED-4DB2-BD59-A6C34878D82A}">
                    <a16:rowId xmlns="" xmlns:a16="http://schemas.microsoft.com/office/drawing/2014/main" val="3912273308"/>
                  </a:ext>
                </a:extLst>
              </a:tr>
              <a:tr h="57018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100" dirty="0" smtClean="0">
                          <a:latin typeface="Calibri" panose="020F0502020204030204" pitchFamily="34" charset="0"/>
                          <a:cs typeface="Arial" panose="020B0604020202020204" pitchFamily="34" charset="0"/>
                        </a:rPr>
                        <a:t>Derechos</a:t>
                      </a:r>
                      <a:r>
                        <a:rPr lang="es-CO" sz="1100" baseline="0" dirty="0" smtClean="0">
                          <a:latin typeface="Calibri" panose="020F0502020204030204" pitchFamily="34" charset="0"/>
                          <a:cs typeface="Arial" panose="020B0604020202020204" pitchFamily="34" charset="0"/>
                        </a:rPr>
                        <a:t> de petición (solicitud desde otra entidad pública)</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8</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5</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a:t>
                      </a:r>
                      <a:endParaRPr lang="es-CO" sz="1100" dirty="0">
                        <a:latin typeface="Calibri" panose="020F0502020204030204" pitchFamily="34" charset="0"/>
                      </a:endParaRPr>
                    </a:p>
                  </a:txBody>
                  <a:tcPr anchor="ctr"/>
                </a:tc>
              </a:tr>
              <a:tr h="570181">
                <a:tc>
                  <a:txBody>
                    <a:bodyPr/>
                    <a:lstStyle/>
                    <a:p>
                      <a:pPr algn="ctr"/>
                      <a:r>
                        <a:rPr lang="es-CO" sz="1100" dirty="0" smtClean="0">
                          <a:latin typeface="Calibri" panose="020F0502020204030204" pitchFamily="34" charset="0"/>
                          <a:cs typeface="Arial" panose="020B0604020202020204" pitchFamily="34" charset="0"/>
                        </a:rPr>
                        <a:t>Derechos</a:t>
                      </a:r>
                      <a:r>
                        <a:rPr lang="es-CO" sz="1100" baseline="0" dirty="0" smtClean="0">
                          <a:latin typeface="Calibri" panose="020F0502020204030204" pitchFamily="34" charset="0"/>
                          <a:cs typeface="Arial" panose="020B0604020202020204" pitchFamily="34" charset="0"/>
                        </a:rPr>
                        <a:t> de petición (consulta relacionada con las materias a cargo)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4</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3</a:t>
                      </a: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a:t>
                      </a:r>
                      <a:endParaRPr lang="es-CO" sz="1100" dirty="0">
                        <a:latin typeface="Calibri" panose="020F0502020204030204" pitchFamily="34" charset="0"/>
                      </a:endParaRPr>
                    </a:p>
                  </a:txBody>
                  <a:tcPr anchor="ctr"/>
                </a:tc>
                <a:tc>
                  <a:txBody>
                    <a:bodyPr/>
                    <a:lstStyle/>
                    <a:p>
                      <a:pPr algn="ctr"/>
                      <a:endParaRPr lang="es-CO" sz="1100" dirty="0">
                        <a:latin typeface="Calibri" panose="020F0502020204030204" pitchFamily="34" charset="0"/>
                      </a:endParaRPr>
                    </a:p>
                  </a:txBody>
                  <a:tcPr anchor="ctr"/>
                </a:tc>
                <a:extLst>
                  <a:ext uri="{0D108BD9-81ED-4DB2-BD59-A6C34878D82A}">
                    <a16:rowId xmlns="" xmlns:a16="http://schemas.microsoft.com/office/drawing/2014/main" val="3451952456"/>
                  </a:ext>
                </a:extLst>
              </a:tr>
            </a:tbl>
          </a:graphicData>
        </a:graphic>
      </p:graphicFrame>
    </p:spTree>
    <p:extLst>
      <p:ext uri="{BB962C8B-B14F-4D97-AF65-F5344CB8AC3E}">
        <p14:creationId xmlns:p14="http://schemas.microsoft.com/office/powerpoint/2010/main" val="2451874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F463F6A-391C-4B57-88B6-0CE130220C52}"/>
              </a:ext>
            </a:extLst>
          </p:cNvPr>
          <p:cNvSpPr txBox="1">
            <a:spLocks/>
          </p:cNvSpPr>
          <p:nvPr/>
        </p:nvSpPr>
        <p:spPr>
          <a:xfrm>
            <a:off x="290339" y="301084"/>
            <a:ext cx="8375959" cy="5610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latin typeface="Calibri" panose="020F0502020204030204" pitchFamily="34" charset="0"/>
                <a:ea typeface="Segoe UI" panose="020B0502040204020203" pitchFamily="34" charset="0"/>
                <a:cs typeface="Arial" panose="020B0604020202020204" pitchFamily="34" charset="0"/>
              </a:rPr>
              <a:t>Subdirección </a:t>
            </a:r>
            <a:r>
              <a:rPr lang="es-CO" sz="2400" b="1" dirty="0" smtClean="0">
                <a:latin typeface="Calibri" panose="020F0502020204030204" pitchFamily="34" charset="0"/>
                <a:ea typeface="Segoe UI" panose="020B0502040204020203" pitchFamily="34" charset="0"/>
                <a:cs typeface="Arial" panose="020B0604020202020204" pitchFamily="34" charset="0"/>
              </a:rPr>
              <a:t>de Transporte Metropolitano </a:t>
            </a:r>
            <a:endParaRPr lang="es-CO" sz="2400" b="1" dirty="0">
              <a:latin typeface="Calibri" panose="020F0502020204030204" pitchFamily="34" charset="0"/>
              <a:ea typeface="Segoe UI" panose="020B0502040204020203" pitchFamily="34" charset="0"/>
              <a:cs typeface="Arial" panose="020B0604020202020204" pitchFamily="34" charset="0"/>
            </a:endParaRPr>
          </a:p>
        </p:txBody>
      </p:sp>
      <p:graphicFrame>
        <p:nvGraphicFramePr>
          <p:cNvPr id="3" name="Gráfico 2">
            <a:extLst>
              <a:ext uri="{FF2B5EF4-FFF2-40B4-BE49-F238E27FC236}">
                <a16:creationId xmlns="" xmlns:a16="http://schemas.microsoft.com/office/drawing/2014/main" id="{FDAB6990-6992-4503-A869-4A03D0113856}"/>
              </a:ext>
            </a:extLst>
          </p:cNvPr>
          <p:cNvGraphicFramePr/>
          <p:nvPr>
            <p:extLst>
              <p:ext uri="{D42A27DB-BD31-4B8C-83A1-F6EECF244321}">
                <p14:modId xmlns:p14="http://schemas.microsoft.com/office/powerpoint/2010/main" val="2710567809"/>
              </p:ext>
            </p:extLst>
          </p:nvPr>
        </p:nvGraphicFramePr>
        <p:xfrm>
          <a:off x="4478318" y="1213414"/>
          <a:ext cx="4361228" cy="4223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 xmlns:a16="http://schemas.microsoft.com/office/drawing/2014/main" id="{A731359E-3F30-4EE0-B532-3737CD75EBF9}"/>
              </a:ext>
            </a:extLst>
          </p:cNvPr>
          <p:cNvGraphicFramePr>
            <a:graphicFrameLocks noGrp="1"/>
          </p:cNvGraphicFramePr>
          <p:nvPr>
            <p:extLst>
              <p:ext uri="{D42A27DB-BD31-4B8C-83A1-F6EECF244321}">
                <p14:modId xmlns:p14="http://schemas.microsoft.com/office/powerpoint/2010/main" val="803197323"/>
              </p:ext>
            </p:extLst>
          </p:nvPr>
        </p:nvGraphicFramePr>
        <p:xfrm>
          <a:off x="290339" y="1075158"/>
          <a:ext cx="3962626" cy="4500171"/>
        </p:xfrm>
        <a:graphic>
          <a:graphicData uri="http://schemas.openxmlformats.org/drawingml/2006/table">
            <a:tbl>
              <a:tblPr firstRow="1" bandRow="1">
                <a:tableStyleId>{F5AB1C69-6EDB-4FF4-983F-18BD219EF322}</a:tableStyleId>
              </a:tblPr>
              <a:tblGrid>
                <a:gridCol w="1984140">
                  <a:extLst>
                    <a:ext uri="{9D8B030D-6E8A-4147-A177-3AD203B41FA5}">
                      <a16:colId xmlns="" xmlns:a16="http://schemas.microsoft.com/office/drawing/2014/main" val="2734948621"/>
                    </a:ext>
                  </a:extLst>
                </a:gridCol>
                <a:gridCol w="1978486">
                  <a:extLst>
                    <a:ext uri="{9D8B030D-6E8A-4147-A177-3AD203B41FA5}">
                      <a16:colId xmlns="" xmlns:a16="http://schemas.microsoft.com/office/drawing/2014/main" val="171459834"/>
                    </a:ext>
                  </a:extLst>
                </a:gridCol>
              </a:tblGrid>
              <a:tr h="439198">
                <a:tc>
                  <a:txBody>
                    <a:bodyPr/>
                    <a:lstStyle/>
                    <a:p>
                      <a:pPr algn="ctr"/>
                      <a:r>
                        <a:rPr lang="es-CO" sz="1100" dirty="0" smtClean="0">
                          <a:latin typeface="Calibri" panose="020F0502020204030204" pitchFamily="34" charset="0"/>
                        </a:rPr>
                        <a:t>Tipo </a:t>
                      </a:r>
                      <a:r>
                        <a:rPr lang="es-CO" sz="1100" dirty="0">
                          <a:latin typeface="Calibri" panose="020F0502020204030204" pitchFamily="34" charset="0"/>
                        </a:rPr>
                        <a:t>de requerimiento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 </a:t>
                      </a:r>
                      <a:r>
                        <a:rPr lang="es-CO" sz="1100" dirty="0">
                          <a:latin typeface="Calibri" panose="020F0502020204030204" pitchFamily="34" charset="0"/>
                        </a:rPr>
                        <a:t>de oficios</a:t>
                      </a:r>
                      <a:r>
                        <a:rPr lang="es-CO" sz="1100" baseline="0" dirty="0">
                          <a:latin typeface="Calibri" panose="020F0502020204030204" pitchFamily="34" charset="0"/>
                        </a:rPr>
                        <a:t> recibidos </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3970453266"/>
                  </a:ext>
                </a:extLst>
              </a:tr>
              <a:tr h="439198">
                <a:tc>
                  <a:txBody>
                    <a:bodyPr/>
                    <a:lstStyle/>
                    <a:p>
                      <a:pPr algn="ctr"/>
                      <a:r>
                        <a:rPr lang="es-CO" sz="1100" dirty="0" smtClean="0">
                          <a:latin typeface="Calibri" panose="020F0502020204030204" pitchFamily="34" charset="0"/>
                        </a:rPr>
                        <a:t>Derechos </a:t>
                      </a:r>
                      <a:r>
                        <a:rPr lang="es-CO" sz="1100" dirty="0">
                          <a:latin typeface="Calibri" panose="020F0502020204030204" pitchFamily="34" charset="0"/>
                        </a:rPr>
                        <a:t>de </a:t>
                      </a:r>
                      <a:r>
                        <a:rPr lang="es-CO" sz="1100" dirty="0" smtClean="0">
                          <a:latin typeface="Calibri" panose="020F0502020204030204" pitchFamily="34" charset="0"/>
                        </a:rPr>
                        <a:t>petición (de orden general)</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66</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3642573346"/>
                  </a:ext>
                </a:extLst>
              </a:tr>
              <a:tr h="721238">
                <a:tc>
                  <a:txBody>
                    <a:bodyPr/>
                    <a:lstStyle/>
                    <a:p>
                      <a:pPr algn="ctr"/>
                      <a:r>
                        <a:rPr lang="es-CO" sz="1100" dirty="0" smtClean="0">
                          <a:latin typeface="Calibri" panose="020F0502020204030204" pitchFamily="34" charset="0"/>
                        </a:rPr>
                        <a:t>Derechos de petición (solicitud desde otra entidad pública)</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9</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1819613284"/>
                  </a:ext>
                </a:extLst>
              </a:tr>
              <a:tr h="790557">
                <a:tc>
                  <a:txBody>
                    <a:bodyPr/>
                    <a:lstStyle/>
                    <a:p>
                      <a:pPr algn="ctr"/>
                      <a:r>
                        <a:rPr lang="es-CO" sz="1100" dirty="0" smtClean="0">
                          <a:latin typeface="Calibri" panose="020F0502020204030204" pitchFamily="34" charset="0"/>
                          <a:cs typeface="Arial" panose="020B0604020202020204" pitchFamily="34" charset="0"/>
                        </a:rPr>
                        <a:t>Derechos de petición (Consultas relacionadas con la materia a cargo)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4</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3048228097"/>
                  </a:ext>
                </a:extLst>
              </a:tr>
              <a:tr h="420815">
                <a:tc>
                  <a:txBody>
                    <a:bodyPr/>
                    <a:lstStyle/>
                    <a:p>
                      <a:pPr algn="ctr"/>
                      <a:r>
                        <a:rPr lang="es-CO" sz="1100" dirty="0">
                          <a:latin typeface="Calibri" panose="020F0502020204030204" pitchFamily="34" charset="0"/>
                        </a:rPr>
                        <a:t>Informativos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75</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677431079"/>
                  </a:ext>
                </a:extLst>
              </a:tr>
              <a:tr h="420815">
                <a:tc>
                  <a:txBody>
                    <a:bodyPr/>
                    <a:lstStyle/>
                    <a:p>
                      <a:pPr algn="ctr"/>
                      <a:r>
                        <a:rPr lang="es-CO" sz="1100" dirty="0">
                          <a:latin typeface="Calibri" panose="020F0502020204030204" pitchFamily="34" charset="0"/>
                        </a:rPr>
                        <a:t>Proceso contractual</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206403481"/>
                  </a:ext>
                </a:extLst>
              </a:tr>
              <a:tr h="420815">
                <a:tc>
                  <a:txBody>
                    <a:bodyPr/>
                    <a:lstStyle/>
                    <a:p>
                      <a:pPr algn="ctr"/>
                      <a:r>
                        <a:rPr lang="es-CO" sz="1100" dirty="0">
                          <a:latin typeface="Calibri" panose="020F0502020204030204" pitchFamily="34" charset="0"/>
                        </a:rPr>
                        <a:t>Trámite</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450</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2151016652"/>
                  </a:ext>
                </a:extLst>
              </a:tr>
              <a:tr h="420815">
                <a:tc>
                  <a:txBody>
                    <a:bodyPr/>
                    <a:lstStyle/>
                    <a:p>
                      <a:pPr algn="ctr"/>
                      <a:r>
                        <a:rPr lang="es-CO" sz="1100" dirty="0" smtClean="0">
                          <a:latin typeface="Calibri" panose="020F0502020204030204" pitchFamily="34" charset="0"/>
                          <a:cs typeface="Arial" panose="020B0604020202020204" pitchFamily="34" charset="0"/>
                        </a:rPr>
                        <a:t>SQR</a:t>
                      </a:r>
                      <a:r>
                        <a:rPr lang="es-CO" sz="1100" baseline="0" dirty="0" smtClean="0">
                          <a:latin typeface="Calibri" panose="020F0502020204030204" pitchFamily="34" charset="0"/>
                          <a:cs typeface="Arial" panose="020B0604020202020204" pitchFamily="34" charset="0"/>
                        </a:rPr>
                        <a:t> (Sugerencias, quejas o reclamos)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3075573075"/>
                  </a:ext>
                </a:extLst>
              </a:tr>
              <a:tr h="420815">
                <a:tc>
                  <a:txBody>
                    <a:bodyPr/>
                    <a:lstStyle/>
                    <a:p>
                      <a:pPr algn="ctr"/>
                      <a:r>
                        <a:rPr lang="es-CO" sz="1100" dirty="0">
                          <a:latin typeface="Calibri" panose="020F0502020204030204" pitchFamily="34" charset="0"/>
                        </a:rPr>
                        <a:t>Urgente</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1094615812"/>
                  </a:ext>
                </a:extLst>
              </a:tr>
            </a:tbl>
          </a:graphicData>
        </a:graphic>
      </p:graphicFrame>
    </p:spTree>
    <p:extLst>
      <p:ext uri="{BB962C8B-B14F-4D97-AF65-F5344CB8AC3E}">
        <p14:creationId xmlns:p14="http://schemas.microsoft.com/office/powerpoint/2010/main" val="1682845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9299AAD-7969-468C-B5D4-703E5D13BB8A}"/>
              </a:ext>
            </a:extLst>
          </p:cNvPr>
          <p:cNvSpPr txBox="1">
            <a:spLocks/>
          </p:cNvSpPr>
          <p:nvPr/>
        </p:nvSpPr>
        <p:spPr>
          <a:xfrm>
            <a:off x="318456" y="999593"/>
            <a:ext cx="8287659" cy="8418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smtClean="0">
                <a:latin typeface="Calibri" panose="020F0502020204030204" pitchFamily="34" charset="0"/>
                <a:ea typeface="Segoe UI" panose="020B0502040204020203" pitchFamily="34" charset="0"/>
                <a:cs typeface="Segoe UI" panose="020B0502040204020203" pitchFamily="34" charset="0"/>
              </a:rPr>
              <a:t>Tiempo </a:t>
            </a:r>
            <a:r>
              <a:rPr lang="es-CO" sz="2400" b="1" dirty="0">
                <a:latin typeface="Calibri" panose="020F0502020204030204" pitchFamily="34" charset="0"/>
                <a:ea typeface="Segoe UI" panose="020B0502040204020203" pitchFamily="34" charset="0"/>
                <a:cs typeface="Segoe UI" panose="020B0502040204020203" pitchFamily="34" charset="0"/>
              </a:rPr>
              <a:t>de respuesta Derechos de Petición Subdirección de Transporte Metropolitano </a:t>
            </a:r>
          </a:p>
        </p:txBody>
      </p:sp>
      <p:graphicFrame>
        <p:nvGraphicFramePr>
          <p:cNvPr id="3" name="Tabla 2">
            <a:extLst>
              <a:ext uri="{FF2B5EF4-FFF2-40B4-BE49-F238E27FC236}">
                <a16:creationId xmlns="" xmlns:a16="http://schemas.microsoft.com/office/drawing/2014/main" id="{BDDF7D16-DD14-4698-9EA2-1CED1E676901}"/>
              </a:ext>
            </a:extLst>
          </p:cNvPr>
          <p:cNvGraphicFramePr>
            <a:graphicFrameLocks noGrp="1"/>
          </p:cNvGraphicFramePr>
          <p:nvPr>
            <p:extLst>
              <p:ext uri="{D42A27DB-BD31-4B8C-83A1-F6EECF244321}">
                <p14:modId xmlns:p14="http://schemas.microsoft.com/office/powerpoint/2010/main" val="3364379570"/>
              </p:ext>
            </p:extLst>
          </p:nvPr>
        </p:nvGraphicFramePr>
        <p:xfrm>
          <a:off x="674057" y="1841422"/>
          <a:ext cx="7576458" cy="2712720"/>
        </p:xfrm>
        <a:graphic>
          <a:graphicData uri="http://schemas.openxmlformats.org/drawingml/2006/table">
            <a:tbl>
              <a:tblPr firstRow="1" bandRow="1">
                <a:tableStyleId>{F5AB1C69-6EDB-4FF4-983F-18BD219EF322}</a:tableStyleId>
              </a:tblPr>
              <a:tblGrid>
                <a:gridCol w="1262743">
                  <a:extLst>
                    <a:ext uri="{9D8B030D-6E8A-4147-A177-3AD203B41FA5}">
                      <a16:colId xmlns="" xmlns:a16="http://schemas.microsoft.com/office/drawing/2014/main" val="1399097405"/>
                    </a:ext>
                  </a:extLst>
                </a:gridCol>
                <a:gridCol w="1262743">
                  <a:extLst>
                    <a:ext uri="{9D8B030D-6E8A-4147-A177-3AD203B41FA5}">
                      <a16:colId xmlns="" xmlns:a16="http://schemas.microsoft.com/office/drawing/2014/main" val="1231701402"/>
                    </a:ext>
                  </a:extLst>
                </a:gridCol>
                <a:gridCol w="1262743">
                  <a:extLst>
                    <a:ext uri="{9D8B030D-6E8A-4147-A177-3AD203B41FA5}">
                      <a16:colId xmlns="" xmlns:a16="http://schemas.microsoft.com/office/drawing/2014/main" val="2554878542"/>
                    </a:ext>
                  </a:extLst>
                </a:gridCol>
                <a:gridCol w="1262743">
                  <a:extLst>
                    <a:ext uri="{9D8B030D-6E8A-4147-A177-3AD203B41FA5}">
                      <a16:colId xmlns="" xmlns:a16="http://schemas.microsoft.com/office/drawing/2014/main" val="1757178380"/>
                    </a:ext>
                  </a:extLst>
                </a:gridCol>
                <a:gridCol w="1262743"/>
                <a:gridCol w="1262743">
                  <a:extLst>
                    <a:ext uri="{9D8B030D-6E8A-4147-A177-3AD203B41FA5}">
                      <a16:colId xmlns="" xmlns:a16="http://schemas.microsoft.com/office/drawing/2014/main" val="2019458640"/>
                    </a:ext>
                  </a:extLst>
                </a:gridCol>
              </a:tblGrid>
              <a:tr h="0">
                <a:tc>
                  <a:txBody>
                    <a:bodyPr/>
                    <a:lstStyle/>
                    <a:p>
                      <a:pPr algn="ctr"/>
                      <a:r>
                        <a:rPr lang="es-CO" sz="1100" dirty="0" smtClean="0">
                          <a:latin typeface="Calibri" panose="020F0502020204030204" pitchFamily="34" charset="0"/>
                        </a:rPr>
                        <a:t>Tipo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 </a:t>
                      </a:r>
                      <a:r>
                        <a:rPr lang="es-CO" sz="1100" dirty="0">
                          <a:latin typeface="Calibri" panose="020F0502020204030204" pitchFamily="34" charset="0"/>
                        </a:rPr>
                        <a:t>oficios</a:t>
                      </a:r>
                      <a:r>
                        <a:rPr lang="es-CO" sz="1100" baseline="0" dirty="0">
                          <a:latin typeface="Calibri" panose="020F0502020204030204" pitchFamily="34" charset="0"/>
                        </a:rPr>
                        <a:t> recibidos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rPr>
                        <a:t># oficios</a:t>
                      </a:r>
                      <a:r>
                        <a:rPr lang="es-CO" sz="1100" baseline="0" dirty="0">
                          <a:latin typeface="Calibri" panose="020F0502020204030204" pitchFamily="34" charset="0"/>
                        </a:rPr>
                        <a:t> respondidos a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rPr>
                        <a:t># de oficios respondidos</a:t>
                      </a:r>
                      <a:r>
                        <a:rPr lang="es-CO" sz="1100" baseline="0" dirty="0">
                          <a:latin typeface="Calibri" panose="020F0502020204030204" pitchFamily="34" charset="0"/>
                        </a:rPr>
                        <a:t> fuera de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 de oficios</a:t>
                      </a:r>
                      <a:r>
                        <a:rPr lang="es-CO" sz="1100" baseline="0" dirty="0" smtClean="0">
                          <a:latin typeface="Calibri" panose="020F0502020204030204" pitchFamily="34" charset="0"/>
                          <a:cs typeface="Arial" panose="020B0604020202020204" pitchFamily="34" charset="0"/>
                        </a:rPr>
                        <a:t> en trámite dentro del tiempo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 de oficios vencidos sin dar respuesta </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2612347794"/>
                  </a:ext>
                </a:extLst>
              </a:tr>
              <a:tr h="370840">
                <a:tc>
                  <a:txBody>
                    <a:bodyPr/>
                    <a:lstStyle/>
                    <a:p>
                      <a:pPr algn="ctr"/>
                      <a:r>
                        <a:rPr lang="es-CO" sz="1100" dirty="0" smtClean="0">
                          <a:latin typeface="Calibri" panose="020F0502020204030204" pitchFamily="34" charset="0"/>
                        </a:rPr>
                        <a:t>Derechos </a:t>
                      </a:r>
                      <a:r>
                        <a:rPr lang="es-CO" sz="1100" dirty="0">
                          <a:latin typeface="Calibri" panose="020F0502020204030204" pitchFamily="34" charset="0"/>
                        </a:rPr>
                        <a:t>de </a:t>
                      </a:r>
                      <a:r>
                        <a:rPr lang="es-CO" sz="1100" dirty="0" smtClean="0">
                          <a:latin typeface="Calibri" panose="020F0502020204030204" pitchFamily="34" charset="0"/>
                        </a:rPr>
                        <a:t>petición (de orden general)</a:t>
                      </a:r>
                      <a:endParaRPr lang="es-CO" sz="1100" dirty="0">
                        <a:latin typeface="Calibri" panose="020F0502020204030204" pitchFamily="34" charset="0"/>
                        <a:cs typeface="Arial" panose="020B0604020202020204" pitchFamily="34" charset="0"/>
                      </a:endParaRPr>
                    </a:p>
                  </a:txBody>
                  <a:tcPr/>
                </a:tc>
                <a:tc>
                  <a:txBody>
                    <a:bodyPr/>
                    <a:lstStyle/>
                    <a:p>
                      <a:pPr algn="ctr"/>
                      <a:r>
                        <a:rPr lang="es-CO" sz="1100" dirty="0" smtClean="0">
                          <a:latin typeface="Calibri" panose="020F0502020204030204" pitchFamily="34" charset="0"/>
                          <a:cs typeface="Arial" panose="020B0604020202020204" pitchFamily="34" charset="0"/>
                        </a:rPr>
                        <a:t>66</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28</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27</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11</a:t>
                      </a: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533058550"/>
                  </a:ext>
                </a:extLst>
              </a:tr>
              <a:tr h="370840">
                <a:tc>
                  <a:txBody>
                    <a:bodyPr/>
                    <a:lstStyle/>
                    <a:p>
                      <a:pPr algn="ctr"/>
                      <a:r>
                        <a:rPr lang="es-CO" sz="1100" dirty="0" smtClean="0">
                          <a:latin typeface="Calibri" panose="020F0502020204030204" pitchFamily="34" charset="0"/>
                        </a:rPr>
                        <a:t>Derechos de petición (solicitud desde otra entidad pública)</a:t>
                      </a:r>
                      <a:endParaRPr lang="es-CO" sz="1100" dirty="0">
                        <a:latin typeface="Calibri" panose="020F0502020204030204" pitchFamily="34" charset="0"/>
                        <a:cs typeface="Arial" panose="020B0604020202020204" pitchFamily="34" charset="0"/>
                      </a:endParaRPr>
                    </a:p>
                  </a:txBody>
                  <a:tcPr/>
                </a:tc>
                <a:tc>
                  <a:txBody>
                    <a:bodyPr/>
                    <a:lstStyle/>
                    <a:p>
                      <a:pPr algn="ctr"/>
                      <a:r>
                        <a:rPr lang="es-CO" sz="1100" dirty="0" smtClean="0">
                          <a:latin typeface="Calibri" panose="020F0502020204030204" pitchFamily="34" charset="0"/>
                          <a:cs typeface="Arial" panose="020B0604020202020204" pitchFamily="34" charset="0"/>
                        </a:rPr>
                        <a:t>9</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4</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3</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2</a:t>
                      </a: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1975184407"/>
                  </a:ext>
                </a:extLst>
              </a:tr>
              <a:tr h="370840">
                <a:tc>
                  <a:txBody>
                    <a:bodyPr/>
                    <a:lstStyle/>
                    <a:p>
                      <a:pPr algn="ctr"/>
                      <a:r>
                        <a:rPr lang="es-CO" sz="1100" dirty="0" smtClean="0">
                          <a:latin typeface="Calibri" panose="020F0502020204030204" pitchFamily="34" charset="0"/>
                          <a:cs typeface="Arial" panose="020B0604020202020204" pitchFamily="34" charset="0"/>
                        </a:rPr>
                        <a:t>Derechos de petición (Consultas relacionadas con la materia a cargo)</a:t>
                      </a:r>
                      <a:endParaRPr lang="es-CO" sz="1100" dirty="0">
                        <a:latin typeface="Calibri" panose="020F0502020204030204" pitchFamily="34" charset="0"/>
                        <a:cs typeface="Arial" panose="020B0604020202020204" pitchFamily="34" charset="0"/>
                      </a:endParaRPr>
                    </a:p>
                  </a:txBody>
                  <a:tcPr/>
                </a:tc>
                <a:tc>
                  <a:txBody>
                    <a:bodyPr/>
                    <a:lstStyle/>
                    <a:p>
                      <a:pPr algn="ctr"/>
                      <a:r>
                        <a:rPr lang="es-CO" sz="1100" dirty="0" smtClean="0">
                          <a:latin typeface="Calibri" panose="020F0502020204030204" pitchFamily="34" charset="0"/>
                          <a:cs typeface="Arial" panose="020B0604020202020204" pitchFamily="34" charset="0"/>
                        </a:rPr>
                        <a:t>4</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4</a:t>
                      </a: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tc>
                  <a:txBody>
                    <a:bodyPr/>
                    <a:lstStyle/>
                    <a:p>
                      <a:pPr algn="ct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2667009394"/>
                  </a:ext>
                </a:extLst>
              </a:tr>
            </a:tbl>
          </a:graphicData>
        </a:graphic>
      </p:graphicFrame>
    </p:spTree>
    <p:extLst>
      <p:ext uri="{BB962C8B-B14F-4D97-AF65-F5344CB8AC3E}">
        <p14:creationId xmlns:p14="http://schemas.microsoft.com/office/powerpoint/2010/main" val="2435114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9299AAD-7969-468C-B5D4-703E5D13BB8A}"/>
              </a:ext>
            </a:extLst>
          </p:cNvPr>
          <p:cNvSpPr txBox="1">
            <a:spLocks/>
          </p:cNvSpPr>
          <p:nvPr/>
        </p:nvSpPr>
        <p:spPr>
          <a:xfrm>
            <a:off x="318456" y="265564"/>
            <a:ext cx="8287659" cy="5611128"/>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s-CO" sz="2900" b="1" dirty="0" smtClean="0">
                <a:latin typeface="Calibri" panose="020F0502020204030204" pitchFamily="34" charset="0"/>
                <a:ea typeface="Segoe UI" panose="020B0502040204020203" pitchFamily="34" charset="0"/>
                <a:cs typeface="Segoe UI" panose="020B0502040204020203" pitchFamily="34" charset="0"/>
              </a:rPr>
              <a:t>Conclusiones</a:t>
            </a:r>
          </a:p>
          <a:p>
            <a:pPr marL="285750" indent="-285750">
              <a:buFont typeface="Arial" panose="020B0604020202020204" pitchFamily="34" charset="0"/>
              <a:buChar char="•"/>
            </a:pPr>
            <a:endParaRPr lang="es-CO" sz="2100" b="1" dirty="0">
              <a:latin typeface="Calibri" panose="020F0502020204030204"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s-CO" sz="1900" dirty="0" smtClean="0">
                <a:latin typeface="Calibri" panose="020F0502020204030204" pitchFamily="34" charset="0"/>
                <a:ea typeface="Segoe UI" panose="020B0502040204020203" pitchFamily="34" charset="0"/>
                <a:cs typeface="Segoe UI" panose="020B0502040204020203" pitchFamily="34" charset="0"/>
              </a:rPr>
              <a:t>Del total de oficios recibidos en la entidad durante el primer trimestre, el 8.33 % corresponde a Derechos de petición. </a:t>
            </a:r>
          </a:p>
          <a:p>
            <a:endParaRPr lang="es-CO" sz="1900" dirty="0" smtClean="0">
              <a:latin typeface="Calibri" panose="020F0502020204030204" pitchFamily="34" charset="0"/>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s-CO" sz="1900" dirty="0" smtClean="0">
                <a:latin typeface="Calibri" panose="020F0502020204030204" pitchFamily="34" charset="0"/>
                <a:ea typeface="Segoe UI" panose="020B0502040204020203" pitchFamily="34" charset="0"/>
                <a:cs typeface="Segoe UI" panose="020B0502040204020203" pitchFamily="34" charset="0"/>
              </a:rPr>
              <a:t>Durante el trimestre el </a:t>
            </a:r>
            <a:r>
              <a:rPr lang="es-CO" sz="1900" dirty="0">
                <a:latin typeface="Calibri" panose="020F0502020204030204" pitchFamily="34" charset="0"/>
                <a:ea typeface="Segoe UI" panose="020B0502040204020203" pitchFamily="34" charset="0"/>
                <a:cs typeface="Segoe UI" panose="020B0502040204020203" pitchFamily="34" charset="0"/>
              </a:rPr>
              <a:t>canal más utilizado por la ciudadanía para realizar </a:t>
            </a:r>
            <a:r>
              <a:rPr lang="es-CO" sz="1900" dirty="0" smtClean="0">
                <a:latin typeface="Calibri" panose="020F0502020204030204" pitchFamily="34" charset="0"/>
                <a:ea typeface="Segoe UI" panose="020B0502040204020203" pitchFamily="34" charset="0"/>
                <a:cs typeface="Segoe UI" panose="020B0502040204020203" pitchFamily="34" charset="0"/>
              </a:rPr>
              <a:t>alguna solicitud es la radicación de manera presencial, ya que del total de canales dispuestos por la entidad, un 75.06 % ingresa por medio  de las ventanillas, otro canal utilizado es el correo postal con el 15.08 %. El canal menos usado es el buzón de sugerencia con el 0.16 %.</a:t>
            </a:r>
          </a:p>
          <a:p>
            <a:pPr algn="just"/>
            <a:endParaRPr lang="es-CO" sz="1900" dirty="0">
              <a:latin typeface="Calibri" panose="020F0502020204030204" pitchFamily="34" charset="0"/>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s-CO" sz="1900" dirty="0" smtClean="0">
                <a:latin typeface="Calibri" panose="020F0502020204030204" pitchFamily="34" charset="0"/>
                <a:ea typeface="Segoe UI" panose="020B0502040204020203" pitchFamily="34" charset="0"/>
                <a:cs typeface="Segoe UI" panose="020B0502040204020203" pitchFamily="34" charset="0"/>
              </a:rPr>
              <a:t>La dependencia  que atendió el mayor numero de PQRSD fue la Subdirección Ambiental, con un total de 146 requerimiento. </a:t>
            </a:r>
          </a:p>
          <a:p>
            <a:pPr marL="285750" indent="-285750" algn="just">
              <a:buFont typeface="Arial" panose="020B0604020202020204" pitchFamily="34" charset="0"/>
              <a:buChar char="•"/>
            </a:pPr>
            <a:endParaRPr lang="es-CO" sz="1900" dirty="0">
              <a:latin typeface="Calibri" panose="020F0502020204030204" pitchFamily="34" charset="0"/>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s-CO" sz="1900" dirty="0" smtClean="0">
                <a:latin typeface="Calibri" panose="020F0502020204030204" pitchFamily="34" charset="0"/>
                <a:ea typeface="Segoe UI" panose="020B0502040204020203" pitchFamily="34" charset="0"/>
                <a:cs typeface="Segoe UI" panose="020B0502040204020203" pitchFamily="34" charset="0"/>
              </a:rPr>
              <a:t>Del total de  PQRSD recibidas durante el trimestre, el 53.37 % es decir 285 requerimientos fueron contestados a tiempo.</a:t>
            </a:r>
          </a:p>
          <a:p>
            <a:pPr marL="285750" indent="-285750" algn="just">
              <a:buFont typeface="Arial" panose="020B0604020202020204" pitchFamily="34" charset="0"/>
              <a:buChar char="•"/>
            </a:pPr>
            <a:endParaRPr lang="es-CO" sz="2100" dirty="0">
              <a:latin typeface="Calibri" panose="020F0502020204030204" pitchFamily="34" charset="0"/>
              <a:ea typeface="Segoe UI" panose="020B0502040204020203" pitchFamily="34" charset="0"/>
              <a:cs typeface="Segoe UI" panose="020B0502040204020203" pitchFamily="34" charset="0"/>
            </a:endParaRPr>
          </a:p>
          <a:p>
            <a:r>
              <a:rPr lang="es-CO" sz="2900" b="1" dirty="0" smtClean="0">
                <a:latin typeface="Calibri" panose="020F0502020204030204" pitchFamily="34" charset="0"/>
                <a:ea typeface="Segoe UI" panose="020B0502040204020203" pitchFamily="34" charset="0"/>
                <a:cs typeface="Segoe UI" panose="020B0502040204020203" pitchFamily="34" charset="0"/>
              </a:rPr>
              <a:t>Recomendaciones</a:t>
            </a:r>
          </a:p>
          <a:p>
            <a:endParaRPr lang="es-CO" sz="2100" dirty="0" smtClean="0">
              <a:latin typeface="Calibri" panose="020F0502020204030204" pitchFamily="34" charset="0"/>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s-CO" sz="1900" dirty="0" smtClean="0">
                <a:latin typeface="Calibri" panose="020F0502020204030204" pitchFamily="34" charset="0"/>
                <a:ea typeface="Segoe UI" panose="020B0502040204020203" pitchFamily="34" charset="0"/>
                <a:cs typeface="Segoe UI" panose="020B0502040204020203" pitchFamily="34" charset="0"/>
              </a:rPr>
              <a:t>Socializar a todas las dependencias de la entidad el procedimiento existente para el tramite adecuado de las peticiones, quejas, reclamos y denuncias.</a:t>
            </a:r>
          </a:p>
          <a:p>
            <a:pPr marL="285750" indent="-285750" algn="just">
              <a:buFont typeface="Arial" panose="020B0604020202020204" pitchFamily="34" charset="0"/>
              <a:buChar char="•"/>
            </a:pPr>
            <a:endParaRPr lang="es-CO" sz="1900" dirty="0">
              <a:latin typeface="Calibri" panose="020F0502020204030204" pitchFamily="34" charset="0"/>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s-CO" sz="1900" dirty="0" smtClean="0">
                <a:latin typeface="Calibri" panose="020F0502020204030204" pitchFamily="34" charset="0"/>
                <a:ea typeface="Segoe UI" panose="020B0502040204020203" pitchFamily="34" charset="0"/>
                <a:cs typeface="Segoe UI" panose="020B0502040204020203" pitchFamily="34" charset="0"/>
              </a:rPr>
              <a:t>Incluir dentro del Plan </a:t>
            </a:r>
            <a:r>
              <a:rPr lang="es-CO" sz="1900" dirty="0" smtClean="0">
                <a:latin typeface="Calibri" panose="020F0502020204030204" pitchFamily="34" charset="0"/>
                <a:ea typeface="Segoe UI" panose="020B0502040204020203" pitchFamily="34" charset="0"/>
                <a:cs typeface="Segoe UI" panose="020B0502040204020203" pitchFamily="34" charset="0"/>
              </a:rPr>
              <a:t>anual de </a:t>
            </a:r>
            <a:r>
              <a:rPr lang="es-CO" sz="1900" dirty="0" smtClean="0">
                <a:latin typeface="Calibri" panose="020F0502020204030204" pitchFamily="34" charset="0"/>
                <a:ea typeface="Segoe UI" panose="020B0502040204020203" pitchFamily="34" charset="0"/>
                <a:cs typeface="Segoe UI" panose="020B0502040204020203" pitchFamily="34" charset="0"/>
              </a:rPr>
              <a:t>capacitaciones, reinducción en </a:t>
            </a:r>
            <a:r>
              <a:rPr lang="es-CO" sz="1900" dirty="0" smtClean="0">
                <a:latin typeface="Calibri" panose="020F0502020204030204" pitchFamily="34" charset="0"/>
                <a:ea typeface="Segoe UI" panose="020B0502040204020203" pitchFamily="34" charset="0"/>
                <a:cs typeface="Segoe UI" panose="020B0502040204020203" pitchFamily="34" charset="0"/>
              </a:rPr>
              <a:t>el manejo de la plataforma </a:t>
            </a:r>
            <a:r>
              <a:rPr lang="es-CO" sz="1900" dirty="0" err="1" smtClean="0">
                <a:latin typeface="Calibri" panose="020F0502020204030204" pitchFamily="34" charset="0"/>
                <a:ea typeface="Segoe UI" panose="020B0502040204020203" pitchFamily="34" charset="0"/>
                <a:cs typeface="Segoe UI" panose="020B0502040204020203" pitchFamily="34" charset="0"/>
              </a:rPr>
              <a:t>BPM.Gov</a:t>
            </a:r>
            <a:endParaRPr lang="es-CO" sz="1900" dirty="0" smtClean="0">
              <a:latin typeface="Calibri" panose="020F0502020204030204" pitchFamily="34" charset="0"/>
              <a:ea typeface="Segoe UI" panose="020B0502040204020203" pitchFamily="34" charset="0"/>
              <a:cs typeface="Segoe UI" panose="020B0502040204020203" pitchFamily="34" charset="0"/>
            </a:endParaRPr>
          </a:p>
          <a:p>
            <a:pPr algn="just"/>
            <a:endParaRPr lang="es-CO" sz="1900" dirty="0">
              <a:latin typeface="Calibri" panose="020F0502020204030204" pitchFamily="34" charset="0"/>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s-CO" sz="1900" dirty="0" smtClean="0">
                <a:latin typeface="Calibri" panose="020F0502020204030204" pitchFamily="34" charset="0"/>
                <a:ea typeface="Segoe UI" panose="020B0502040204020203" pitchFamily="34" charset="0"/>
                <a:cs typeface="Segoe UI" panose="020B0502040204020203" pitchFamily="34" charset="0"/>
              </a:rPr>
              <a:t>Generar mayor compromiso al interior de la entidad en el manejo de la plataforma de gestión de procesos Integrasafot, con el fin de darle debido tramite a las solicitudes presentadas por los </a:t>
            </a:r>
            <a:r>
              <a:rPr lang="es-CO" sz="1900" dirty="0">
                <a:latin typeface="Calibri" panose="020F0502020204030204" pitchFamily="34" charset="0"/>
                <a:ea typeface="Segoe UI" panose="020B0502040204020203" pitchFamily="34" charset="0"/>
                <a:cs typeface="Segoe UI" panose="020B0502040204020203" pitchFamily="34" charset="0"/>
              </a:rPr>
              <a:t>peticionarios. </a:t>
            </a:r>
            <a:endParaRPr lang="es-CO" sz="1900" dirty="0" smtClean="0">
              <a:latin typeface="Calibri" panose="020F0502020204030204" pitchFamily="34" charset="0"/>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endParaRPr lang="es-CO" sz="1900" dirty="0">
              <a:latin typeface="Calibri" panose="020F0502020204030204" pitchFamily="34" charset="0"/>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s-CO" sz="1900" dirty="0" smtClean="0">
                <a:latin typeface="Calibri" panose="020F0502020204030204" pitchFamily="34" charset="0"/>
                <a:ea typeface="Segoe UI" panose="020B0502040204020203" pitchFamily="34" charset="0"/>
                <a:cs typeface="Segoe UI" panose="020B0502040204020203" pitchFamily="34" charset="0"/>
              </a:rPr>
              <a:t>Fortalecer </a:t>
            </a:r>
            <a:r>
              <a:rPr lang="es-CO" sz="1900" dirty="0">
                <a:latin typeface="Calibri" panose="020F0502020204030204" pitchFamily="34" charset="0"/>
                <a:ea typeface="Segoe UI" panose="020B0502040204020203" pitchFamily="34" charset="0"/>
                <a:cs typeface="Segoe UI" panose="020B0502040204020203" pitchFamily="34" charset="0"/>
              </a:rPr>
              <a:t>la cultura al interior de la entidad para dar respuesta oportuna de acuerdo a la estipulado por </a:t>
            </a:r>
            <a:r>
              <a:rPr lang="es-CO" sz="1900" dirty="0" smtClean="0">
                <a:latin typeface="Calibri" panose="020F0502020204030204" pitchFamily="34" charset="0"/>
                <a:ea typeface="Segoe UI" panose="020B0502040204020203" pitchFamily="34" charset="0"/>
                <a:cs typeface="Segoe UI" panose="020B0502040204020203" pitchFamily="34" charset="0"/>
              </a:rPr>
              <a:t>Ley</a:t>
            </a:r>
            <a:r>
              <a:rPr lang="es-CO" sz="1900" dirty="0">
                <a:latin typeface="Calibri" panose="020F0502020204030204" pitchFamily="34" charset="0"/>
                <a:ea typeface="Segoe UI" panose="020B0502040204020203" pitchFamily="34" charset="0"/>
                <a:cs typeface="Segoe UI" panose="020B0502040204020203" pitchFamily="34" charset="0"/>
              </a:rPr>
              <a:t>.</a:t>
            </a:r>
            <a:endParaRPr lang="es-CO" sz="1900" dirty="0" smtClean="0">
              <a:latin typeface="Calibri" panose="020F0502020204030204" pitchFamily="34" charset="0"/>
              <a:ea typeface="Segoe UI" panose="020B0502040204020203" pitchFamily="34" charset="0"/>
              <a:cs typeface="Segoe UI" panose="020B0502040204020203" pitchFamily="34" charset="0"/>
            </a:endParaRPr>
          </a:p>
          <a:p>
            <a:pPr algn="just"/>
            <a:endParaRPr lang="es-CO" sz="1900" dirty="0">
              <a:latin typeface="Calibri" panose="020F0502020204030204" pitchFamily="34" charset="0"/>
              <a:ea typeface="Segoe UI" panose="020B0502040204020203" pitchFamily="34" charset="0"/>
              <a:cs typeface="Segoe UI" panose="020B0502040204020203" pitchFamily="34" charset="0"/>
            </a:endParaRPr>
          </a:p>
          <a:p>
            <a:pPr algn="just"/>
            <a:endParaRPr lang="es-CO" sz="1900" dirty="0" smtClean="0">
              <a:latin typeface="Calibri" panose="020F0502020204030204" pitchFamily="34" charset="0"/>
              <a:ea typeface="Segoe UI" panose="020B0502040204020203" pitchFamily="34" charset="0"/>
              <a:cs typeface="Segoe UI" panose="020B0502040204020203" pitchFamily="34" charset="0"/>
            </a:endParaRPr>
          </a:p>
          <a:p>
            <a:pPr algn="just"/>
            <a:endParaRPr lang="es-CO" sz="2100" dirty="0" smtClean="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2100" dirty="0" smtClean="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2100" dirty="0" smtClean="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2100" dirty="0" smtClean="0">
              <a:latin typeface="Calibri" panose="020F0502020204030204" pitchFamily="34" charset="0"/>
              <a:ea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s-CO" sz="1400" dirty="0" smtClean="0">
              <a:latin typeface="+mn-lt"/>
              <a:ea typeface="Segoe UI" panose="020B0502040204020203" pitchFamily="34" charset="0"/>
              <a:cs typeface="Segoe UI" panose="020B0502040204020203" pitchFamily="34" charset="0"/>
            </a:endParaRPr>
          </a:p>
          <a:p>
            <a:endParaRPr lang="es-CO" sz="2400" b="1" dirty="0">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04508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085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2870C3E5-80E7-4CCF-A40F-E504232B8B3B}"/>
              </a:ext>
            </a:extLst>
          </p:cNvPr>
          <p:cNvSpPr/>
          <p:nvPr/>
        </p:nvSpPr>
        <p:spPr>
          <a:xfrm>
            <a:off x="511282" y="829805"/>
            <a:ext cx="8098971" cy="4431983"/>
          </a:xfrm>
          <a:prstGeom prst="rect">
            <a:avLst/>
          </a:prstGeom>
        </p:spPr>
        <p:txBody>
          <a:bodyPr wrap="square">
            <a:spAutoFit/>
          </a:bodyPr>
          <a:lstStyle/>
          <a:p>
            <a:pPr algn="just"/>
            <a:endParaRPr lang="es-CO" sz="1400" dirty="0">
              <a:latin typeface="Segoe UI" panose="020B0502040204020203" pitchFamily="34" charset="0"/>
              <a:ea typeface="Segoe UI" panose="020B0502040204020203" pitchFamily="34" charset="0"/>
              <a:cs typeface="Segoe UI" panose="020B0502040204020203" pitchFamily="34" charset="0"/>
            </a:endParaRPr>
          </a:p>
          <a:p>
            <a:pPr algn="just"/>
            <a:r>
              <a:rPr lang="es-CO" dirty="0">
                <a:latin typeface="Calibri" panose="020F0502020204030204" pitchFamily="34" charset="0"/>
                <a:ea typeface="Segoe UI" panose="020B0502040204020203" pitchFamily="34" charset="0"/>
                <a:cs typeface="Arial" panose="020B0604020202020204" pitchFamily="34" charset="0"/>
              </a:rPr>
              <a:t>El presente </a:t>
            </a:r>
            <a:r>
              <a:rPr lang="es-CO" dirty="0" smtClean="0">
                <a:latin typeface="Calibri" panose="020F0502020204030204" pitchFamily="34" charset="0"/>
                <a:ea typeface="Segoe UI" panose="020B0502040204020203" pitchFamily="34" charset="0"/>
                <a:cs typeface="Arial" panose="020B0604020202020204" pitchFamily="34" charset="0"/>
              </a:rPr>
              <a:t>informe muestra los datos pormenorizaos de las </a:t>
            </a:r>
            <a:r>
              <a:rPr lang="es-CO" dirty="0">
                <a:latin typeface="Calibri" panose="020F0502020204030204" pitchFamily="34" charset="0"/>
                <a:ea typeface="Segoe UI" panose="020B0502040204020203" pitchFamily="34" charset="0"/>
                <a:cs typeface="Arial" panose="020B0604020202020204" pitchFamily="34" charset="0"/>
              </a:rPr>
              <a:t>Peticiones, Quejas, Reclamos, Sugerencias y Denuncias (PQRSD) recibidas y atendidas por </a:t>
            </a:r>
            <a:r>
              <a:rPr lang="es-CO" dirty="0" smtClean="0">
                <a:latin typeface="Calibri" panose="020F0502020204030204" pitchFamily="34" charset="0"/>
                <a:ea typeface="Segoe UI" panose="020B0502040204020203" pitchFamily="34" charset="0"/>
                <a:cs typeface="Arial" panose="020B0604020202020204" pitchFamily="34" charset="0"/>
              </a:rPr>
              <a:t>las diferentes  </a:t>
            </a:r>
            <a:r>
              <a:rPr lang="es-CO" dirty="0">
                <a:latin typeface="Calibri" panose="020F0502020204030204" pitchFamily="34" charset="0"/>
                <a:ea typeface="Segoe UI" panose="020B0502040204020203" pitchFamily="34" charset="0"/>
                <a:cs typeface="Arial" panose="020B0604020202020204" pitchFamily="34" charset="0"/>
              </a:rPr>
              <a:t>dependencias del Área Metropolitana de Bucaramanga durante el periodo comprendido entre el </a:t>
            </a:r>
            <a:r>
              <a:rPr lang="es-CO" dirty="0" smtClean="0">
                <a:latin typeface="Calibri" panose="020F0502020204030204" pitchFamily="34" charset="0"/>
                <a:ea typeface="Segoe UI" panose="020B0502040204020203" pitchFamily="34" charset="0"/>
                <a:cs typeface="Arial" panose="020B0604020202020204" pitchFamily="34" charset="0"/>
              </a:rPr>
              <a:t>02 </a:t>
            </a:r>
            <a:r>
              <a:rPr lang="es-CO" dirty="0">
                <a:latin typeface="Calibri" panose="020F0502020204030204" pitchFamily="34" charset="0"/>
                <a:ea typeface="Segoe UI" panose="020B0502040204020203" pitchFamily="34" charset="0"/>
                <a:cs typeface="Arial" panose="020B0604020202020204" pitchFamily="34" charset="0"/>
              </a:rPr>
              <a:t>de </a:t>
            </a:r>
            <a:r>
              <a:rPr lang="es-CO" dirty="0" smtClean="0">
                <a:latin typeface="Calibri" panose="020F0502020204030204" pitchFamily="34" charset="0"/>
                <a:ea typeface="Segoe UI" panose="020B0502040204020203" pitchFamily="34" charset="0"/>
                <a:cs typeface="Arial" panose="020B0604020202020204" pitchFamily="34" charset="0"/>
              </a:rPr>
              <a:t>enero </a:t>
            </a:r>
            <a:r>
              <a:rPr lang="es-CO" dirty="0">
                <a:latin typeface="Calibri" panose="020F0502020204030204" pitchFamily="34" charset="0"/>
                <a:ea typeface="Segoe UI" panose="020B0502040204020203" pitchFamily="34" charset="0"/>
                <a:cs typeface="Arial" panose="020B0604020202020204" pitchFamily="34" charset="0"/>
              </a:rPr>
              <a:t>y el </a:t>
            </a:r>
            <a:r>
              <a:rPr lang="es-CO" dirty="0" smtClean="0">
                <a:latin typeface="Calibri" panose="020F0502020204030204" pitchFamily="34" charset="0"/>
                <a:ea typeface="Segoe UI" panose="020B0502040204020203" pitchFamily="34" charset="0"/>
                <a:cs typeface="Arial" panose="020B0604020202020204" pitchFamily="34" charset="0"/>
              </a:rPr>
              <a:t>31 </a:t>
            </a:r>
            <a:r>
              <a:rPr lang="es-CO" dirty="0">
                <a:latin typeface="Calibri" panose="020F0502020204030204" pitchFamily="34" charset="0"/>
                <a:ea typeface="Segoe UI" panose="020B0502040204020203" pitchFamily="34" charset="0"/>
                <a:cs typeface="Arial" panose="020B0604020202020204" pitchFamily="34" charset="0"/>
              </a:rPr>
              <a:t>de </a:t>
            </a:r>
            <a:r>
              <a:rPr lang="es-CO" dirty="0" smtClean="0">
                <a:latin typeface="Calibri" panose="020F0502020204030204" pitchFamily="34" charset="0"/>
                <a:ea typeface="Segoe UI" panose="020B0502040204020203" pitchFamily="34" charset="0"/>
                <a:cs typeface="Arial" panose="020B0604020202020204" pitchFamily="34" charset="0"/>
              </a:rPr>
              <a:t>marzo </a:t>
            </a:r>
            <a:r>
              <a:rPr lang="es-CO" dirty="0">
                <a:latin typeface="Calibri" panose="020F0502020204030204" pitchFamily="34" charset="0"/>
                <a:ea typeface="Segoe UI" panose="020B0502040204020203" pitchFamily="34" charset="0"/>
                <a:cs typeface="Arial" panose="020B0604020202020204" pitchFamily="34" charset="0"/>
              </a:rPr>
              <a:t>de </a:t>
            </a:r>
            <a:r>
              <a:rPr lang="es-CO" dirty="0" smtClean="0">
                <a:latin typeface="Calibri" panose="020F0502020204030204" pitchFamily="34" charset="0"/>
                <a:ea typeface="Segoe UI" panose="020B0502040204020203" pitchFamily="34" charset="0"/>
                <a:cs typeface="Arial" panose="020B0604020202020204" pitchFamily="34" charset="0"/>
              </a:rPr>
              <a:t>2020, </a:t>
            </a:r>
            <a:r>
              <a:rPr lang="es-CO" dirty="0">
                <a:latin typeface="Calibri" panose="020F0502020204030204" pitchFamily="34" charset="0"/>
                <a:ea typeface="Segoe UI" panose="020B0502040204020203" pitchFamily="34" charset="0"/>
                <a:cs typeface="Arial" panose="020B0604020202020204" pitchFamily="34" charset="0"/>
              </a:rPr>
              <a:t>con el fin de establecer los índices de desempeño de la entidad en cuanto a la gestión y efectiva </a:t>
            </a:r>
            <a:r>
              <a:rPr lang="es-CO" dirty="0" smtClean="0">
                <a:latin typeface="Calibri" panose="020F0502020204030204" pitchFamily="34" charset="0"/>
                <a:ea typeface="Segoe UI" panose="020B0502040204020203" pitchFamily="34" charset="0"/>
                <a:cs typeface="Arial" panose="020B0604020202020204" pitchFamily="34" charset="0"/>
              </a:rPr>
              <a:t>respuesta.</a:t>
            </a:r>
            <a:endParaRPr lang="es-CO" dirty="0">
              <a:latin typeface="Calibri" panose="020F0502020204030204" pitchFamily="34" charset="0"/>
              <a:ea typeface="Segoe UI" panose="020B0502040204020203" pitchFamily="34" charset="0"/>
              <a:cs typeface="Arial" panose="020B0604020202020204" pitchFamily="34" charset="0"/>
            </a:endParaRPr>
          </a:p>
          <a:p>
            <a:pPr algn="just"/>
            <a:r>
              <a:rPr lang="es-CO" dirty="0">
                <a:latin typeface="Calibri" panose="020F0502020204030204" pitchFamily="34" charset="0"/>
                <a:ea typeface="Segoe UI" panose="020B0502040204020203" pitchFamily="34" charset="0"/>
                <a:cs typeface="Arial" panose="020B0604020202020204" pitchFamily="34" charset="0"/>
              </a:rPr>
              <a:t>El informe muestra la correspondencia que se recibió en la entidad durante el periodo </a:t>
            </a:r>
            <a:r>
              <a:rPr lang="es-CO" dirty="0" smtClean="0">
                <a:latin typeface="Calibri" panose="020F0502020204030204" pitchFamily="34" charset="0"/>
                <a:ea typeface="Segoe UI" panose="020B0502040204020203" pitchFamily="34" charset="0"/>
                <a:cs typeface="Arial" panose="020B0604020202020204" pitchFamily="34" charset="0"/>
              </a:rPr>
              <a:t>evaluado en cada uno de los canales dispuestos por la entidad para la recepción de las PQRSD. </a:t>
            </a:r>
          </a:p>
          <a:p>
            <a:pPr algn="just"/>
            <a:endParaRPr lang="es-CO" dirty="0">
              <a:latin typeface="Calibri" panose="020F0502020204030204" pitchFamily="34" charset="0"/>
              <a:ea typeface="Segoe UI" panose="020B0502040204020203" pitchFamily="34" charset="0"/>
              <a:cs typeface="Arial" panose="020B0604020202020204" pitchFamily="34" charset="0"/>
            </a:endParaRPr>
          </a:p>
          <a:p>
            <a:pPr algn="just"/>
            <a:r>
              <a:rPr lang="es-CO" dirty="0">
                <a:latin typeface="Calibri" panose="020F0502020204030204" pitchFamily="34" charset="0"/>
                <a:ea typeface="Segoe UI" panose="020B0502040204020203" pitchFamily="34" charset="0"/>
                <a:cs typeface="Arial" panose="020B0604020202020204" pitchFamily="34" charset="0"/>
              </a:rPr>
              <a:t>Esta informe se realizó tomando en  cuenta la bases de datos suministrada por la plataforma </a:t>
            </a:r>
            <a:r>
              <a:rPr lang="es-CO" dirty="0" err="1">
                <a:latin typeface="Calibri" panose="020F0502020204030204" pitchFamily="34" charset="0"/>
                <a:ea typeface="Segoe UI" panose="020B0502040204020203" pitchFamily="34" charset="0"/>
                <a:cs typeface="Arial" panose="020B0604020202020204" pitchFamily="34" charset="0"/>
              </a:rPr>
              <a:t>BPM.Gov</a:t>
            </a:r>
            <a:r>
              <a:rPr lang="es-CO" dirty="0">
                <a:latin typeface="Calibri" panose="020F0502020204030204" pitchFamily="34" charset="0"/>
                <a:ea typeface="Segoe UI" panose="020B0502040204020203" pitchFamily="34" charset="0"/>
                <a:cs typeface="Arial" panose="020B0604020202020204" pitchFamily="34" charset="0"/>
              </a:rPr>
              <a:t>., </a:t>
            </a:r>
            <a:r>
              <a:rPr lang="es-CO" dirty="0" smtClean="0">
                <a:latin typeface="Calibri" panose="020F0502020204030204" pitchFamily="34" charset="0"/>
                <a:ea typeface="Segoe UI" panose="020B0502040204020203" pitchFamily="34" charset="0"/>
                <a:cs typeface="Arial" panose="020B0604020202020204" pitchFamily="34" charset="0"/>
              </a:rPr>
              <a:t>Sistema </a:t>
            </a:r>
            <a:r>
              <a:rPr lang="es-CO" dirty="0">
                <a:latin typeface="Calibri" panose="020F0502020204030204" pitchFamily="34" charset="0"/>
                <a:ea typeface="Segoe UI" panose="020B0502040204020203" pitchFamily="34" charset="0"/>
                <a:cs typeface="Arial" panose="020B0604020202020204" pitchFamily="34" charset="0"/>
              </a:rPr>
              <a:t>I</a:t>
            </a:r>
            <a:r>
              <a:rPr lang="es-CO" dirty="0" smtClean="0">
                <a:latin typeface="Calibri" panose="020F0502020204030204" pitchFamily="34" charset="0"/>
                <a:ea typeface="Segoe UI" panose="020B0502040204020203" pitchFamily="34" charset="0"/>
                <a:cs typeface="Arial" panose="020B0604020202020204" pitchFamily="34" charset="0"/>
              </a:rPr>
              <a:t>ntegrado </a:t>
            </a:r>
            <a:r>
              <a:rPr lang="es-CO" dirty="0">
                <a:latin typeface="Calibri" panose="020F0502020204030204" pitchFamily="34" charset="0"/>
                <a:ea typeface="Segoe UI" panose="020B0502040204020203" pitchFamily="34" charset="0"/>
                <a:cs typeface="Arial" panose="020B0604020202020204" pitchFamily="34" charset="0"/>
              </a:rPr>
              <a:t>Ú</a:t>
            </a:r>
            <a:r>
              <a:rPr lang="es-CO" dirty="0" smtClean="0">
                <a:latin typeface="Calibri" panose="020F0502020204030204" pitchFamily="34" charset="0"/>
                <a:ea typeface="Segoe UI" panose="020B0502040204020203" pitchFamily="34" charset="0"/>
                <a:cs typeface="Arial" panose="020B0604020202020204" pitchFamily="34" charset="0"/>
              </a:rPr>
              <a:t>nico </a:t>
            </a:r>
            <a:r>
              <a:rPr lang="es-CO" dirty="0">
                <a:latin typeface="Calibri" panose="020F0502020204030204" pitchFamily="34" charset="0"/>
                <a:ea typeface="Segoe UI" panose="020B0502040204020203" pitchFamily="34" charset="0"/>
                <a:cs typeface="Arial" panose="020B0604020202020204" pitchFamily="34" charset="0"/>
              </a:rPr>
              <a:t>de </a:t>
            </a:r>
            <a:r>
              <a:rPr lang="es-CO" dirty="0" smtClean="0">
                <a:latin typeface="Calibri" panose="020F0502020204030204" pitchFamily="34" charset="0"/>
                <a:ea typeface="Segoe UI" panose="020B0502040204020203" pitchFamily="34" charset="0"/>
                <a:cs typeface="Arial" panose="020B0604020202020204" pitchFamily="34" charset="0"/>
              </a:rPr>
              <a:t>Correspondencia.</a:t>
            </a:r>
          </a:p>
          <a:p>
            <a:pPr algn="just"/>
            <a:endParaRPr lang="es-CO" dirty="0" smtClean="0">
              <a:latin typeface="Calibri" panose="020F0502020204030204" pitchFamily="34" charset="0"/>
              <a:ea typeface="Segoe UI" panose="020B0502040204020203" pitchFamily="34" charset="0"/>
              <a:cs typeface="Arial" panose="020B0604020202020204" pitchFamily="34" charset="0"/>
            </a:endParaRPr>
          </a:p>
          <a:p>
            <a:pPr algn="just"/>
            <a:r>
              <a:rPr lang="es-CO" dirty="0">
                <a:latin typeface="Calibri" panose="020F0502020204030204" pitchFamily="34" charset="0"/>
                <a:ea typeface="Segoe UI" panose="020B0502040204020203" pitchFamily="34" charset="0"/>
                <a:cs typeface="Arial" panose="020B0604020202020204" pitchFamily="34" charset="0"/>
              </a:rPr>
              <a:t>De otra parte, se relacionan </a:t>
            </a:r>
            <a:r>
              <a:rPr lang="es-CO" dirty="0" smtClean="0">
                <a:latin typeface="Calibri" panose="020F0502020204030204" pitchFamily="34" charset="0"/>
                <a:ea typeface="Segoe UI" panose="020B0502040204020203" pitchFamily="34" charset="0"/>
                <a:cs typeface="Arial" panose="020B0604020202020204" pitchFamily="34" charset="0"/>
              </a:rPr>
              <a:t>los derechos de petición  </a:t>
            </a:r>
            <a:r>
              <a:rPr lang="es-CO" dirty="0">
                <a:latin typeface="Calibri" panose="020F0502020204030204" pitchFamily="34" charset="0"/>
                <a:ea typeface="Segoe UI" panose="020B0502040204020203" pitchFamily="34" charset="0"/>
                <a:cs typeface="Arial" panose="020B0604020202020204" pitchFamily="34" charset="0"/>
              </a:rPr>
              <a:t>que se trasladan a otras entidades por </a:t>
            </a:r>
            <a:r>
              <a:rPr lang="es-CO" dirty="0" smtClean="0">
                <a:latin typeface="Calibri" panose="020F0502020204030204" pitchFamily="34" charset="0"/>
                <a:ea typeface="Segoe UI" panose="020B0502040204020203" pitchFamily="34" charset="0"/>
                <a:cs typeface="Arial" panose="020B0604020202020204" pitchFamily="34" charset="0"/>
              </a:rPr>
              <a:t>competencia .</a:t>
            </a:r>
          </a:p>
          <a:p>
            <a:pPr algn="just"/>
            <a:endParaRPr lang="es-CO" sz="1600" dirty="0">
              <a:latin typeface="Arial" panose="020B0604020202020204" pitchFamily="34" charset="0"/>
              <a:ea typeface="Segoe UI" panose="020B0502040204020203" pitchFamily="34" charset="0"/>
              <a:cs typeface="Arial" panose="020B0604020202020204" pitchFamily="34" charset="0"/>
            </a:endParaRPr>
          </a:p>
        </p:txBody>
      </p:sp>
      <p:sp>
        <p:nvSpPr>
          <p:cNvPr id="3" name="5 CuadroTexto">
            <a:extLst>
              <a:ext uri="{FF2B5EF4-FFF2-40B4-BE49-F238E27FC236}">
                <a16:creationId xmlns="" xmlns:a16="http://schemas.microsoft.com/office/drawing/2014/main" id="{8CC72597-989E-4DF7-898F-D6DEFE9C5AE7}"/>
              </a:ext>
            </a:extLst>
          </p:cNvPr>
          <p:cNvSpPr txBox="1"/>
          <p:nvPr/>
        </p:nvSpPr>
        <p:spPr>
          <a:xfrm>
            <a:off x="377467" y="445958"/>
            <a:ext cx="8098971" cy="767694"/>
          </a:xfrm>
          <a:prstGeom prst="rect">
            <a:avLst/>
          </a:prstGeom>
          <a:noFill/>
        </p:spPr>
        <p:txBody>
          <a:bodyPr wrap="square" rtlCol="0">
            <a:spAutoFit/>
          </a:bodyPr>
          <a:lstStyle/>
          <a:p>
            <a:pPr algn="ctr"/>
            <a:r>
              <a:rPr lang="es-CO" sz="2400" b="1" dirty="0" smtClean="0">
                <a:latin typeface="Calibri" panose="020F0502020204030204" pitchFamily="34" charset="0"/>
                <a:ea typeface="Segoe UI" panose="020B0502040204020203" pitchFamily="34" charset="0"/>
                <a:cs typeface="Arial" panose="020B0604020202020204" pitchFamily="34" charset="0"/>
              </a:rPr>
              <a:t>Introducción</a:t>
            </a:r>
          </a:p>
          <a:p>
            <a:pPr algn="ctr"/>
            <a:endParaRPr lang="es-CO" dirty="0"/>
          </a:p>
        </p:txBody>
      </p:sp>
    </p:spTree>
    <p:extLst>
      <p:ext uri="{BB962C8B-B14F-4D97-AF65-F5344CB8AC3E}">
        <p14:creationId xmlns:p14="http://schemas.microsoft.com/office/powerpoint/2010/main" val="74259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83673" y="0"/>
            <a:ext cx="8104909" cy="1754326"/>
          </a:xfrm>
          <a:prstGeom prst="rect">
            <a:avLst/>
          </a:prstGeom>
        </p:spPr>
        <p:txBody>
          <a:bodyPr wrap="square">
            <a:spAutoFit/>
          </a:bodyPr>
          <a:lstStyle/>
          <a:p>
            <a:pPr algn="justLow"/>
            <a:endParaRPr lang="es-419" dirty="0">
              <a:solidFill>
                <a:prstClr val="black"/>
              </a:solidFill>
              <a:latin typeface="Arial" panose="020B0604020202020204" pitchFamily="34" charset="0"/>
              <a:cs typeface="Arial" panose="020B0604020202020204" pitchFamily="34" charset="0"/>
            </a:endParaRPr>
          </a:p>
          <a:p>
            <a:pPr algn="justLow"/>
            <a:endParaRPr lang="es-419" dirty="0">
              <a:solidFill>
                <a:prstClr val="black"/>
              </a:solidFill>
              <a:latin typeface="Arial" panose="020B0604020202020204" pitchFamily="34" charset="0"/>
              <a:cs typeface="Arial" panose="020B0604020202020204" pitchFamily="34" charset="0"/>
            </a:endParaRPr>
          </a:p>
          <a:p>
            <a:pPr marL="285750" indent="-285750" algn="justLow">
              <a:buFont typeface="Arial" panose="020B0604020202020204" pitchFamily="34" charset="0"/>
              <a:buChar char="•"/>
            </a:pPr>
            <a:endParaRPr lang="es-419" dirty="0">
              <a:solidFill>
                <a:prstClr val="black"/>
              </a:solidFill>
              <a:latin typeface="Arial" panose="020B0604020202020204" pitchFamily="34" charset="0"/>
              <a:cs typeface="Arial" panose="020B0604020202020204" pitchFamily="34" charset="0"/>
            </a:endParaRPr>
          </a:p>
          <a:p>
            <a:pPr marL="285750" indent="-285750" algn="justLow">
              <a:buFont typeface="Arial" panose="020B0604020202020204" pitchFamily="34" charset="0"/>
              <a:buChar char="•"/>
            </a:pPr>
            <a:endParaRPr lang="es-419" dirty="0">
              <a:solidFill>
                <a:prstClr val="black"/>
              </a:solidFill>
              <a:latin typeface="Arial" panose="020B0604020202020204" pitchFamily="34" charset="0"/>
              <a:cs typeface="Arial" panose="020B0604020202020204" pitchFamily="34" charset="0"/>
            </a:endParaRPr>
          </a:p>
          <a:p>
            <a:pPr marL="285750" indent="-285750" algn="justLow">
              <a:buFont typeface="Arial" panose="020B0604020202020204" pitchFamily="34" charset="0"/>
              <a:buChar char="•"/>
            </a:pPr>
            <a:endParaRPr lang="es-419" dirty="0">
              <a:solidFill>
                <a:prstClr val="black"/>
              </a:solidFill>
              <a:latin typeface="Arial" panose="020B0604020202020204" pitchFamily="34" charset="0"/>
              <a:cs typeface="Arial" panose="020B0604020202020204" pitchFamily="34" charset="0"/>
            </a:endParaRPr>
          </a:p>
          <a:p>
            <a:pPr algn="justLow"/>
            <a:endParaRPr lang="es-CO" dirty="0">
              <a:latin typeface="Arial" panose="020B0604020202020204" pitchFamily="34" charset="0"/>
              <a:cs typeface="Arial" panose="020B0604020202020204" pitchFamily="34" charset="0"/>
            </a:endParaRPr>
          </a:p>
        </p:txBody>
      </p:sp>
      <p:sp>
        <p:nvSpPr>
          <p:cNvPr id="3" name="Título 1">
            <a:extLst>
              <a:ext uri="{FF2B5EF4-FFF2-40B4-BE49-F238E27FC236}">
                <a16:creationId xmlns="" xmlns:a16="http://schemas.microsoft.com/office/drawing/2014/main" id="{B6A98020-EF5C-4502-B427-2346537E4719}"/>
              </a:ext>
            </a:extLst>
          </p:cNvPr>
          <p:cNvSpPr txBox="1">
            <a:spLocks/>
          </p:cNvSpPr>
          <p:nvPr/>
        </p:nvSpPr>
        <p:spPr>
          <a:xfrm>
            <a:off x="1854926" y="374209"/>
            <a:ext cx="5234986" cy="4366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419" sz="2400" b="1" dirty="0">
                <a:solidFill>
                  <a:srgbClr val="E7E6E6">
                    <a:lumMod val="25000"/>
                  </a:srgbClr>
                </a:solidFill>
                <a:latin typeface="Calibri" panose="020F0502020204030204" pitchFamily="34" charset="0"/>
                <a:ea typeface="Segoe UI" panose="020B0502040204020203" pitchFamily="34" charset="0"/>
                <a:cs typeface="Arial" panose="020B0604020202020204" pitchFamily="34" charset="0"/>
              </a:rPr>
              <a:t>Canales de Atención </a:t>
            </a:r>
            <a:endParaRPr lang="es-CO" sz="2400" dirty="0">
              <a:latin typeface="Calibri" panose="020F0502020204030204" pitchFamily="34" charset="0"/>
              <a:ea typeface="Segoe UI" panose="020B0502040204020203" pitchFamily="34" charset="0"/>
              <a:cs typeface="Arial" panose="020B0604020202020204" pitchFamily="34" charset="0"/>
            </a:endParaRPr>
          </a:p>
        </p:txBody>
      </p:sp>
      <p:sp>
        <p:nvSpPr>
          <p:cNvPr id="4" name="Marcador de texto 2">
            <a:extLst>
              <a:ext uri="{FF2B5EF4-FFF2-40B4-BE49-F238E27FC236}">
                <a16:creationId xmlns="" xmlns:a16="http://schemas.microsoft.com/office/drawing/2014/main" id="{214AE5F2-B2D6-4901-8EF2-476796938D90}"/>
              </a:ext>
            </a:extLst>
          </p:cNvPr>
          <p:cNvSpPr txBox="1">
            <a:spLocks/>
          </p:cNvSpPr>
          <p:nvPr/>
        </p:nvSpPr>
        <p:spPr>
          <a:xfrm>
            <a:off x="238280" y="873961"/>
            <a:ext cx="8621712" cy="868385"/>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1500"/>
              </a:spcAft>
              <a:buNone/>
            </a:pPr>
            <a:r>
              <a:rPr lang="es-419" sz="2900" dirty="0">
                <a:solidFill>
                  <a:prstClr val="black"/>
                </a:solidFill>
                <a:latin typeface="Calibri" panose="020F0502020204030204" pitchFamily="34" charset="0"/>
                <a:ea typeface="Segoe UI" panose="020B0502040204020203" pitchFamily="34" charset="0"/>
                <a:cs typeface="Arial" panose="020B0604020202020204" pitchFamily="34" charset="0"/>
              </a:rPr>
              <a:t>La ciudadanía del Área Metropolitana  de Bucaramanga tiene a su disposición diversos canales  a través de los cuales los ciudadanos y grupos de interés pueden formular peticiones, quejas, reclamos, sugerencias y denuncias sobre temas competencia de la entidad</a:t>
            </a:r>
            <a:r>
              <a:rPr lang="es-419" sz="2900" dirty="0">
                <a:solidFill>
                  <a:prstClr val="black"/>
                </a:solidFill>
                <a:latin typeface="Calibri" panose="020F0502020204030204" pitchFamily="34" charset="0"/>
                <a:ea typeface="Segoe UI" panose="020B0502040204020203" pitchFamily="34" charset="0"/>
                <a:cs typeface="Segoe UI" panose="020B0502040204020203" pitchFamily="34" charset="0"/>
              </a:rPr>
              <a:t>.</a:t>
            </a:r>
          </a:p>
          <a:p>
            <a:endParaRPr lang="es-CO" dirty="0"/>
          </a:p>
        </p:txBody>
      </p:sp>
      <p:sp>
        <p:nvSpPr>
          <p:cNvPr id="6" name="TextBox 28">
            <a:extLst>
              <a:ext uri="{FF2B5EF4-FFF2-40B4-BE49-F238E27FC236}">
                <a16:creationId xmlns="" xmlns:a16="http://schemas.microsoft.com/office/drawing/2014/main" id="{C3715F73-D45F-49CF-A642-7FB966E55A5E}"/>
              </a:ext>
            </a:extLst>
          </p:cNvPr>
          <p:cNvSpPr txBox="1"/>
          <p:nvPr/>
        </p:nvSpPr>
        <p:spPr>
          <a:xfrm>
            <a:off x="6364530" y="3275794"/>
            <a:ext cx="2470481" cy="87855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335" tIns="13335" rIns="13335" bIns="13335" numCol="1" spcCol="1270" anchor="ctr" anchorCtr="0">
            <a:noAutofit/>
          </a:bodyPr>
          <a:lstStyle/>
          <a:p>
            <a:pPr lvl="0" algn="just" defTabSz="533400">
              <a:spcBef>
                <a:spcPct val="0"/>
              </a:spcBef>
              <a:spcAft>
                <a:spcPct val="10000"/>
              </a:spcAft>
            </a:pPr>
            <a:r>
              <a:rPr lang="es-ES" sz="1200" b="1" dirty="0">
                <a:solidFill>
                  <a:schemeClr val="tx1"/>
                </a:solidFill>
                <a:latin typeface="Calibri" panose="020F0502020204030204" pitchFamily="34" charset="0"/>
                <a:ea typeface="Segoe UI" panose="020B0502040204020203" pitchFamily="34" charset="0"/>
                <a:cs typeface="Arial" panose="020B0604020202020204" pitchFamily="34" charset="0"/>
              </a:rPr>
              <a:t>Buzón Sugerencias</a:t>
            </a:r>
            <a:r>
              <a:rPr lang="es-ES" sz="1200" dirty="0">
                <a:solidFill>
                  <a:schemeClr val="tx1"/>
                </a:solidFill>
                <a:latin typeface="Calibri" panose="020F0502020204030204" pitchFamily="34" charset="0"/>
                <a:ea typeface="Segoe UI" panose="020B0502040204020203" pitchFamily="34" charset="0"/>
                <a:cs typeface="Arial" panose="020B0604020202020204" pitchFamily="34" charset="0"/>
              </a:rPr>
              <a:t>: Diligenciando y depositando el formato DIE-FO-005, disponible en las instalaciones de la entidad</a:t>
            </a:r>
            <a:r>
              <a:rPr lang="es-ES" sz="1400" dirty="0">
                <a:solidFill>
                  <a:schemeClr val="tx1"/>
                </a:solidFill>
                <a:latin typeface="Calibri" panose="020F0502020204030204" pitchFamily="34" charset="0"/>
                <a:ea typeface="Segoe UI" panose="020B0502040204020203" pitchFamily="34" charset="0"/>
                <a:cs typeface="Arial" panose="020B0604020202020204" pitchFamily="34" charset="0"/>
              </a:rPr>
              <a:t>.</a:t>
            </a:r>
            <a:endParaRPr lang="en-US" sz="1400" dirty="0">
              <a:solidFill>
                <a:schemeClr val="tx1"/>
              </a:solidFill>
              <a:latin typeface="Calibri" panose="020F0502020204030204" pitchFamily="34" charset="0"/>
              <a:ea typeface="Segoe UI" panose="020B0502040204020203" pitchFamily="34" charset="0"/>
              <a:cs typeface="Arial" panose="020B0604020202020204" pitchFamily="34" charset="0"/>
            </a:endParaRPr>
          </a:p>
        </p:txBody>
      </p:sp>
      <p:sp>
        <p:nvSpPr>
          <p:cNvPr id="7" name="CuadroTexto 6">
            <a:extLst>
              <a:ext uri="{FF2B5EF4-FFF2-40B4-BE49-F238E27FC236}">
                <a16:creationId xmlns="" xmlns:a16="http://schemas.microsoft.com/office/drawing/2014/main" id="{F399A5BC-EC4A-4E26-9D96-250C145E7F31}"/>
              </a:ext>
            </a:extLst>
          </p:cNvPr>
          <p:cNvSpPr txBox="1"/>
          <p:nvPr/>
        </p:nvSpPr>
        <p:spPr>
          <a:xfrm>
            <a:off x="6311521" y="4503769"/>
            <a:ext cx="2413417" cy="1384995"/>
          </a:xfrm>
          <a:prstGeom prst="rect">
            <a:avLst/>
          </a:prstGeom>
          <a:noFill/>
        </p:spPr>
        <p:txBody>
          <a:bodyPr wrap="square" rtlCol="0">
            <a:spAutoFit/>
          </a:bodyPr>
          <a:lstStyle/>
          <a:p>
            <a:pPr algn="just"/>
            <a:r>
              <a:rPr lang="es-CO" sz="1200" b="1" dirty="0">
                <a:latin typeface="Calibri" panose="020F0502020204030204" pitchFamily="34" charset="0"/>
                <a:ea typeface="Segoe UI" panose="020B0502040204020203" pitchFamily="34" charset="0"/>
                <a:cs typeface="Arial" panose="020B0604020202020204" pitchFamily="34" charset="0"/>
              </a:rPr>
              <a:t>Correo Postal: </a:t>
            </a:r>
            <a:r>
              <a:rPr lang="es-CO" sz="1200" dirty="0">
                <a:latin typeface="Calibri" panose="020F0502020204030204" pitchFamily="34" charset="0"/>
                <a:ea typeface="Segoe UI" panose="020B0502040204020203" pitchFamily="34" charset="0"/>
                <a:cs typeface="Arial" panose="020B0604020202020204" pitchFamily="34" charset="0"/>
              </a:rPr>
              <a:t>Dirigiendo por cualquier medio de correspondencia portal sus PQRSD a la </a:t>
            </a:r>
            <a:r>
              <a:rPr lang="es-CO" sz="1200" dirty="0" smtClean="0">
                <a:latin typeface="Calibri" panose="020F0502020204030204" pitchFamily="34" charset="0"/>
                <a:ea typeface="Segoe UI" panose="020B0502040204020203" pitchFamily="34" charset="0"/>
                <a:cs typeface="Arial" panose="020B0604020202020204" pitchFamily="34" charset="0"/>
              </a:rPr>
              <a:t>Calle 89 </a:t>
            </a:r>
            <a:r>
              <a:rPr lang="es-CO" sz="1200" dirty="0" err="1" smtClean="0">
                <a:latin typeface="Calibri" panose="020F0502020204030204" pitchFamily="34" charset="0"/>
                <a:ea typeface="Segoe UI" panose="020B0502040204020203" pitchFamily="34" charset="0"/>
                <a:cs typeface="Arial" panose="020B0604020202020204" pitchFamily="34" charset="0"/>
              </a:rPr>
              <a:t>Trnasversal</a:t>
            </a:r>
            <a:r>
              <a:rPr lang="es-CO" sz="1200" dirty="0" smtClean="0">
                <a:latin typeface="Calibri" panose="020F0502020204030204" pitchFamily="34" charset="0"/>
                <a:ea typeface="Segoe UI" panose="020B0502040204020203" pitchFamily="34" charset="0"/>
                <a:cs typeface="Arial" panose="020B0604020202020204" pitchFamily="34" charset="0"/>
              </a:rPr>
              <a:t> Oriental Metropolitana – 69 Centro de Convenciones </a:t>
            </a:r>
            <a:r>
              <a:rPr lang="es-CO" sz="1200" dirty="0" err="1" smtClean="0">
                <a:latin typeface="Calibri" panose="020F0502020204030204" pitchFamily="34" charset="0"/>
                <a:ea typeface="Segoe UI" panose="020B0502040204020203" pitchFamily="34" charset="0"/>
                <a:cs typeface="Arial" panose="020B0604020202020204" pitchFamily="34" charset="0"/>
              </a:rPr>
              <a:t>Neomundo</a:t>
            </a:r>
            <a:r>
              <a:rPr lang="es-CO" sz="1200" dirty="0" smtClean="0">
                <a:latin typeface="Calibri" panose="020F0502020204030204" pitchFamily="34" charset="0"/>
                <a:ea typeface="Segoe UI" panose="020B0502040204020203" pitchFamily="34" charset="0"/>
                <a:cs typeface="Arial" panose="020B0604020202020204" pitchFamily="34" charset="0"/>
              </a:rPr>
              <a:t> en </a:t>
            </a:r>
            <a:r>
              <a:rPr lang="es-CO" sz="1200" dirty="0">
                <a:latin typeface="Calibri" panose="020F0502020204030204" pitchFamily="34" charset="0"/>
                <a:ea typeface="Segoe UI" panose="020B0502040204020203" pitchFamily="34" charset="0"/>
                <a:cs typeface="Arial" panose="020B0604020202020204" pitchFamily="34" charset="0"/>
              </a:rPr>
              <a:t>Bucaramanga</a:t>
            </a:r>
          </a:p>
        </p:txBody>
      </p:sp>
      <p:sp>
        <p:nvSpPr>
          <p:cNvPr id="10" name="CuadroTexto 9">
            <a:extLst>
              <a:ext uri="{FF2B5EF4-FFF2-40B4-BE49-F238E27FC236}">
                <a16:creationId xmlns="" xmlns:a16="http://schemas.microsoft.com/office/drawing/2014/main" id="{3D9CC213-644A-4E72-B46A-0E7628122234}"/>
              </a:ext>
            </a:extLst>
          </p:cNvPr>
          <p:cNvSpPr txBox="1"/>
          <p:nvPr/>
        </p:nvSpPr>
        <p:spPr>
          <a:xfrm>
            <a:off x="1782261" y="1763941"/>
            <a:ext cx="2819261" cy="830997"/>
          </a:xfrm>
          <a:prstGeom prst="rect">
            <a:avLst/>
          </a:prstGeom>
          <a:noFill/>
        </p:spPr>
        <p:txBody>
          <a:bodyPr wrap="square" rtlCol="0">
            <a:spAutoFit/>
          </a:bodyPr>
          <a:lstStyle/>
          <a:p>
            <a:pPr algn="just" defTabSz="533400">
              <a:spcBef>
                <a:spcPct val="0"/>
              </a:spcBef>
              <a:spcAft>
                <a:spcPct val="10000"/>
              </a:spcAft>
            </a:pPr>
            <a:r>
              <a:rPr lang="es-CO" sz="1200" b="1" dirty="0">
                <a:latin typeface="Calibri" panose="020F0502020204030204" pitchFamily="34" charset="0"/>
                <a:ea typeface="Segoe UI" panose="020B0502040204020203" pitchFamily="34" charset="0"/>
                <a:cs typeface="Arial" panose="020B0604020202020204" pitchFamily="34" charset="0"/>
              </a:rPr>
              <a:t>Sitio Web: </a:t>
            </a:r>
            <a:r>
              <a:rPr lang="en-US" sz="1200" dirty="0" err="1">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rPr>
              <a:t>Accediendo</a:t>
            </a:r>
            <a:r>
              <a:rPr lang="en-US" sz="1200" dirty="0">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rPr>
              <a:t> a </a:t>
            </a:r>
            <a:r>
              <a:rPr lang="es-ES" sz="1200" dirty="0">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http://www.amb.gov.co/</a:t>
            </a:r>
            <a:r>
              <a:rPr lang="en-US" sz="1200" dirty="0">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rPr>
              <a:t> </a:t>
            </a:r>
            <a:r>
              <a:rPr lang="en-US" sz="1200" dirty="0" err="1">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rPr>
              <a:t>en</a:t>
            </a:r>
            <a:r>
              <a:rPr lang="en-US" sz="1200" dirty="0">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rPr>
              <a:t> el menu PQRSD, </a:t>
            </a:r>
            <a:r>
              <a:rPr lang="en-US" sz="1200" dirty="0" err="1">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rPr>
              <a:t>encuentra</a:t>
            </a:r>
            <a:r>
              <a:rPr lang="en-US" sz="1200" dirty="0">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rPr>
              <a:t> un </a:t>
            </a:r>
            <a:r>
              <a:rPr lang="en-US" sz="1200" dirty="0" err="1">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rPr>
              <a:t>formulario</a:t>
            </a:r>
            <a:r>
              <a:rPr lang="en-US" sz="1200" dirty="0">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rPr>
              <a:t> para </a:t>
            </a:r>
            <a:r>
              <a:rPr lang="en-US" sz="1200" dirty="0" err="1">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rPr>
              <a:t>diligenciar</a:t>
            </a:r>
            <a:r>
              <a:rPr lang="en-US" sz="1200" dirty="0">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rPr>
              <a:t> y </a:t>
            </a:r>
            <a:r>
              <a:rPr lang="en-US" sz="1200" dirty="0" err="1">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rPr>
              <a:t>enviar</a:t>
            </a:r>
            <a:r>
              <a:rPr lang="en-US" sz="1200" dirty="0">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rPr>
              <a:t> </a:t>
            </a:r>
            <a:r>
              <a:rPr lang="en-US" sz="1200" dirty="0" err="1">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rPr>
              <a:t>en</a:t>
            </a:r>
            <a:r>
              <a:rPr lang="en-US" sz="1200" dirty="0">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rPr>
              <a:t> </a:t>
            </a:r>
            <a:r>
              <a:rPr lang="en-US" sz="1200" dirty="0" err="1">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rPr>
              <a:t>línea</a:t>
            </a:r>
            <a:r>
              <a:rPr lang="en-US" sz="1200" dirty="0">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rPr>
              <a:t>.</a:t>
            </a:r>
            <a:endParaRPr lang="es-CO" sz="1200" dirty="0">
              <a:solidFill>
                <a:schemeClr val="tx1">
                  <a:hueOff val="0"/>
                  <a:satOff val="0"/>
                  <a:lumOff val="0"/>
                  <a:alphaOff val="0"/>
                </a:schemeClr>
              </a:solidFill>
              <a:latin typeface="Calibri" panose="020F0502020204030204" pitchFamily="34" charset="0"/>
              <a:ea typeface="Segoe UI" panose="020B0502040204020203" pitchFamily="34" charset="0"/>
              <a:cs typeface="Arial" panose="020B0604020202020204" pitchFamily="34" charset="0"/>
            </a:endParaRPr>
          </a:p>
        </p:txBody>
      </p:sp>
      <p:pic>
        <p:nvPicPr>
          <p:cNvPr id="12" name="Imagen 11">
            <a:extLst>
              <a:ext uri="{FF2B5EF4-FFF2-40B4-BE49-F238E27FC236}">
                <a16:creationId xmlns="" xmlns:a16="http://schemas.microsoft.com/office/drawing/2014/main" id="{70D94676-1AB8-421D-9E70-2C95F8DC00C0}"/>
              </a:ext>
            </a:extLst>
          </p:cNvPr>
          <p:cNvPicPr>
            <a:picLocks noChangeAspect="1"/>
          </p:cNvPicPr>
          <p:nvPr/>
        </p:nvPicPr>
        <p:blipFill>
          <a:blip r:embed="rId3"/>
          <a:stretch>
            <a:fillRect/>
          </a:stretch>
        </p:blipFill>
        <p:spPr>
          <a:xfrm>
            <a:off x="284008" y="1628252"/>
            <a:ext cx="1268228" cy="1322388"/>
          </a:xfrm>
          <a:prstGeom prst="rect">
            <a:avLst/>
          </a:prstGeom>
        </p:spPr>
      </p:pic>
      <p:sp>
        <p:nvSpPr>
          <p:cNvPr id="17" name="CuadroTexto 16">
            <a:extLst>
              <a:ext uri="{FF2B5EF4-FFF2-40B4-BE49-F238E27FC236}">
                <a16:creationId xmlns="" xmlns:a16="http://schemas.microsoft.com/office/drawing/2014/main" id="{544D98F3-AE2C-42FD-80DC-2A8174650DAE}"/>
              </a:ext>
            </a:extLst>
          </p:cNvPr>
          <p:cNvSpPr txBox="1"/>
          <p:nvPr/>
        </p:nvSpPr>
        <p:spPr>
          <a:xfrm>
            <a:off x="1761956" y="3304737"/>
            <a:ext cx="2819261" cy="880241"/>
          </a:xfrm>
          <a:prstGeom prst="rect">
            <a:avLst/>
          </a:prstGeom>
          <a:noFill/>
        </p:spPr>
        <p:txBody>
          <a:bodyPr wrap="square" rtlCol="0">
            <a:spAutoFit/>
          </a:bodyPr>
          <a:lstStyle/>
          <a:p>
            <a:pPr lvl="0" algn="just" defTabSz="533400">
              <a:spcBef>
                <a:spcPct val="0"/>
              </a:spcBef>
              <a:spcAft>
                <a:spcPct val="10000"/>
              </a:spcAft>
            </a:pPr>
            <a:r>
              <a:rPr lang="en-US" sz="1200" b="1" dirty="0" err="1">
                <a:latin typeface="Calibri" panose="020F0502020204030204" pitchFamily="34" charset="0"/>
                <a:ea typeface="Segoe UI" panose="020B0502040204020203" pitchFamily="34" charset="0"/>
                <a:cs typeface="Arial" panose="020B0604020202020204" pitchFamily="34" charset="0"/>
              </a:rPr>
              <a:t>Correo</a:t>
            </a:r>
            <a:r>
              <a:rPr lang="en-US" sz="1200" b="1" dirty="0">
                <a:latin typeface="Calibri" panose="020F0502020204030204" pitchFamily="34" charset="0"/>
                <a:ea typeface="Segoe UI" panose="020B0502040204020203" pitchFamily="34" charset="0"/>
                <a:cs typeface="Arial" panose="020B0604020202020204" pitchFamily="34" charset="0"/>
              </a:rPr>
              <a:t> </a:t>
            </a:r>
            <a:r>
              <a:rPr lang="en-US" sz="1200" b="1" dirty="0" err="1">
                <a:latin typeface="Calibri" panose="020F0502020204030204" pitchFamily="34" charset="0"/>
                <a:ea typeface="Segoe UI" panose="020B0502040204020203" pitchFamily="34" charset="0"/>
                <a:cs typeface="Arial" panose="020B0604020202020204" pitchFamily="34" charset="0"/>
              </a:rPr>
              <a:t>electrónico</a:t>
            </a:r>
            <a:r>
              <a:rPr lang="en-US" sz="1200" b="1" dirty="0">
                <a:latin typeface="Calibri" panose="020F0502020204030204" pitchFamily="34" charset="0"/>
                <a:ea typeface="Segoe UI" panose="020B0502040204020203" pitchFamily="34" charset="0"/>
                <a:cs typeface="Arial" panose="020B0604020202020204" pitchFamily="34" charset="0"/>
              </a:rPr>
              <a:t>: </a:t>
            </a:r>
            <a:r>
              <a:rPr lang="en-US" sz="1200" dirty="0" err="1">
                <a:latin typeface="Calibri" panose="020F0502020204030204" pitchFamily="34" charset="0"/>
                <a:ea typeface="Segoe UI" panose="020B0502040204020203" pitchFamily="34" charset="0"/>
                <a:cs typeface="Arial" panose="020B0604020202020204" pitchFamily="34" charset="0"/>
              </a:rPr>
              <a:t>Puede</a:t>
            </a:r>
            <a:r>
              <a:rPr lang="en-US" sz="1200" dirty="0">
                <a:latin typeface="Calibri" panose="020F0502020204030204" pitchFamily="34" charset="0"/>
                <a:ea typeface="Segoe UI" panose="020B0502040204020203" pitchFamily="34" charset="0"/>
                <a:cs typeface="Arial" panose="020B0604020202020204" pitchFamily="34" charset="0"/>
              </a:rPr>
              <a:t> </a:t>
            </a:r>
            <a:r>
              <a:rPr lang="en-US" sz="1200" dirty="0" err="1">
                <a:latin typeface="Calibri" panose="020F0502020204030204" pitchFamily="34" charset="0"/>
                <a:ea typeface="Segoe UI" panose="020B0502040204020203" pitchFamily="34" charset="0"/>
                <a:cs typeface="Arial" panose="020B0604020202020204" pitchFamily="34" charset="0"/>
              </a:rPr>
              <a:t>enviar</a:t>
            </a:r>
            <a:r>
              <a:rPr lang="en-US" sz="1200" dirty="0">
                <a:latin typeface="Calibri" panose="020F0502020204030204" pitchFamily="34" charset="0"/>
                <a:ea typeface="Segoe UI" panose="020B0502040204020203" pitchFamily="34" charset="0"/>
                <a:cs typeface="Arial" panose="020B0604020202020204" pitchFamily="34" charset="0"/>
              </a:rPr>
              <a:t> un email a </a:t>
            </a:r>
            <a:r>
              <a:rPr lang="en-US" sz="1200" dirty="0">
                <a:latin typeface="Calibri" panose="020F0502020204030204" pitchFamily="34" charset="0"/>
                <a:ea typeface="Segoe UI" panose="020B0502040204020203" pitchFamily="34" charset="0"/>
                <a:cs typeface="Arial" panose="020B0604020202020204" pitchFamily="34" charset="0"/>
                <a:hlinkClick r:id="rId4"/>
              </a:rPr>
              <a:t>info@amb.gov.co</a:t>
            </a:r>
            <a:r>
              <a:rPr lang="en-US" sz="1200" dirty="0">
                <a:latin typeface="Calibri" panose="020F0502020204030204" pitchFamily="34" charset="0"/>
                <a:ea typeface="Segoe UI" panose="020B0502040204020203" pitchFamily="34" charset="0"/>
                <a:cs typeface="Arial" panose="020B0604020202020204" pitchFamily="34" charset="0"/>
              </a:rPr>
              <a:t>, con el </a:t>
            </a:r>
            <a:r>
              <a:rPr lang="en-US" sz="1200" dirty="0" err="1">
                <a:latin typeface="Calibri" panose="020F0502020204030204" pitchFamily="34" charset="0"/>
                <a:ea typeface="Segoe UI" panose="020B0502040204020203" pitchFamily="34" charset="0"/>
                <a:cs typeface="Arial" panose="020B0604020202020204" pitchFamily="34" charset="0"/>
              </a:rPr>
              <a:t>detalle</a:t>
            </a:r>
            <a:r>
              <a:rPr lang="en-US" sz="1200" dirty="0">
                <a:latin typeface="Calibri" panose="020F0502020204030204" pitchFamily="34" charset="0"/>
                <a:ea typeface="Segoe UI" panose="020B0502040204020203" pitchFamily="34" charset="0"/>
                <a:cs typeface="Arial" panose="020B0604020202020204" pitchFamily="34" charset="0"/>
              </a:rPr>
              <a:t> de </a:t>
            </a:r>
            <a:r>
              <a:rPr lang="en-US" sz="1200" dirty="0" err="1">
                <a:latin typeface="Calibri" panose="020F0502020204030204" pitchFamily="34" charset="0"/>
                <a:ea typeface="Segoe UI" panose="020B0502040204020203" pitchFamily="34" charset="0"/>
                <a:cs typeface="Arial" panose="020B0604020202020204" pitchFamily="34" charset="0"/>
              </a:rPr>
              <a:t>su</a:t>
            </a:r>
            <a:r>
              <a:rPr lang="en-US" sz="1200" dirty="0">
                <a:latin typeface="Calibri" panose="020F0502020204030204" pitchFamily="34" charset="0"/>
                <a:ea typeface="Segoe UI" panose="020B0502040204020203" pitchFamily="34" charset="0"/>
                <a:cs typeface="Arial" panose="020B0604020202020204" pitchFamily="34" charset="0"/>
              </a:rPr>
              <a:t> PQRSD y sus </a:t>
            </a:r>
            <a:r>
              <a:rPr lang="en-US" sz="1200" dirty="0" err="1">
                <a:latin typeface="Calibri" panose="020F0502020204030204" pitchFamily="34" charset="0"/>
                <a:ea typeface="Segoe UI" panose="020B0502040204020203" pitchFamily="34" charset="0"/>
                <a:cs typeface="Arial" panose="020B0604020202020204" pitchFamily="34" charset="0"/>
              </a:rPr>
              <a:t>datos</a:t>
            </a:r>
            <a:r>
              <a:rPr lang="en-US" sz="1200" dirty="0">
                <a:latin typeface="Calibri" panose="020F0502020204030204" pitchFamily="34" charset="0"/>
                <a:ea typeface="Segoe UI" panose="020B0502040204020203" pitchFamily="34" charset="0"/>
                <a:cs typeface="Arial" panose="020B0604020202020204" pitchFamily="34" charset="0"/>
              </a:rPr>
              <a:t> de </a:t>
            </a:r>
            <a:r>
              <a:rPr lang="en-US" sz="1200" dirty="0" err="1">
                <a:latin typeface="Calibri" panose="020F0502020204030204" pitchFamily="34" charset="0"/>
                <a:ea typeface="Segoe UI" panose="020B0502040204020203" pitchFamily="34" charset="0"/>
                <a:cs typeface="Arial" panose="020B0604020202020204" pitchFamily="34" charset="0"/>
              </a:rPr>
              <a:t>contacto</a:t>
            </a:r>
            <a:r>
              <a:rPr lang="en-US" sz="1200" dirty="0">
                <a:latin typeface="Calibri" panose="020F0502020204030204" pitchFamily="34" charset="0"/>
                <a:ea typeface="Segoe UI" panose="020B0502040204020203" pitchFamily="34" charset="0"/>
                <a:cs typeface="Arial" panose="020B0604020202020204" pitchFamily="34" charset="0"/>
              </a:rPr>
              <a:t>.</a:t>
            </a:r>
          </a:p>
          <a:p>
            <a:pPr algn="just"/>
            <a:endParaRPr lang="es-CO" sz="1400" dirty="0">
              <a:latin typeface="Century Gothic" panose="020B0502020202020204" pitchFamily="34" charset="0"/>
              <a:ea typeface="Segoe UI" panose="020B0502040204020203" pitchFamily="34" charset="0"/>
              <a:cs typeface="Arial" panose="020B0604020202020204" pitchFamily="34" charset="0"/>
            </a:endParaRPr>
          </a:p>
        </p:txBody>
      </p:sp>
      <p:pic>
        <p:nvPicPr>
          <p:cNvPr id="19" name="Imagen 18">
            <a:extLst>
              <a:ext uri="{FF2B5EF4-FFF2-40B4-BE49-F238E27FC236}">
                <a16:creationId xmlns="" xmlns:a16="http://schemas.microsoft.com/office/drawing/2014/main" id="{9C5997A2-4200-43A7-9730-794F5A193B09}"/>
              </a:ext>
            </a:extLst>
          </p:cNvPr>
          <p:cNvPicPr>
            <a:picLocks noChangeAspect="1"/>
          </p:cNvPicPr>
          <p:nvPr/>
        </p:nvPicPr>
        <p:blipFill>
          <a:blip r:embed="rId5"/>
          <a:stretch>
            <a:fillRect/>
          </a:stretch>
        </p:blipFill>
        <p:spPr>
          <a:xfrm>
            <a:off x="327487" y="3054454"/>
            <a:ext cx="1268228" cy="1268228"/>
          </a:xfrm>
          <a:prstGeom prst="rect">
            <a:avLst/>
          </a:prstGeom>
        </p:spPr>
      </p:pic>
      <p:sp>
        <p:nvSpPr>
          <p:cNvPr id="20" name="CuadroTexto 19">
            <a:extLst>
              <a:ext uri="{FF2B5EF4-FFF2-40B4-BE49-F238E27FC236}">
                <a16:creationId xmlns="" xmlns:a16="http://schemas.microsoft.com/office/drawing/2014/main" id="{EA9C04AF-37CA-4772-AD7B-55C09BAFE893}"/>
              </a:ext>
            </a:extLst>
          </p:cNvPr>
          <p:cNvSpPr txBox="1"/>
          <p:nvPr/>
        </p:nvSpPr>
        <p:spPr>
          <a:xfrm>
            <a:off x="1782261" y="4656072"/>
            <a:ext cx="2819261" cy="1064907"/>
          </a:xfrm>
          <a:prstGeom prst="rect">
            <a:avLst/>
          </a:prstGeom>
          <a:noFill/>
        </p:spPr>
        <p:txBody>
          <a:bodyPr wrap="square" rtlCol="0">
            <a:spAutoFit/>
          </a:bodyPr>
          <a:lstStyle/>
          <a:p>
            <a:pPr lvl="0" algn="just" defTabSz="533400">
              <a:spcBef>
                <a:spcPct val="0"/>
              </a:spcBef>
              <a:spcAft>
                <a:spcPct val="10000"/>
              </a:spcAft>
            </a:pPr>
            <a:r>
              <a:rPr lang="es-ES" sz="1200" b="1" dirty="0">
                <a:latin typeface="Calibri" panose="020F0502020204030204" pitchFamily="34" charset="0"/>
                <a:ea typeface="Segoe UI" panose="020B0502040204020203" pitchFamily="34" charset="0"/>
                <a:cs typeface="Arial" panose="020B0604020202020204" pitchFamily="34" charset="0"/>
              </a:rPr>
              <a:t>Telefónico: </a:t>
            </a:r>
            <a:r>
              <a:rPr lang="es-ES" sz="1200" dirty="0">
                <a:latin typeface="Calibri" panose="020F0502020204030204" pitchFamily="34" charset="0"/>
                <a:ea typeface="Segoe UI" panose="020B0502040204020203" pitchFamily="34" charset="0"/>
                <a:cs typeface="Arial" panose="020B0604020202020204" pitchFamily="34" charset="0"/>
              </a:rPr>
              <a:t>Llamando al teléfono principal de la entidad o los de las secretarías de cada dependencia (publicados en la página web).</a:t>
            </a:r>
            <a:endParaRPr lang="en-US" sz="1200" dirty="0">
              <a:latin typeface="Calibri" panose="020F0502020204030204" pitchFamily="34" charset="0"/>
              <a:ea typeface="Segoe UI" panose="020B0502040204020203" pitchFamily="34" charset="0"/>
              <a:cs typeface="Arial" panose="020B0604020202020204" pitchFamily="34" charset="0"/>
            </a:endParaRPr>
          </a:p>
          <a:p>
            <a:pPr algn="just"/>
            <a:endParaRPr lang="es-CO" sz="1400" dirty="0">
              <a:latin typeface="Calibri" panose="020F0502020204030204" pitchFamily="34" charset="0"/>
              <a:ea typeface="Segoe UI" panose="020B0502040204020203" pitchFamily="34" charset="0"/>
              <a:cs typeface="Arial" panose="020B0604020202020204" pitchFamily="34" charset="0"/>
            </a:endParaRPr>
          </a:p>
        </p:txBody>
      </p:sp>
      <p:pic>
        <p:nvPicPr>
          <p:cNvPr id="22" name="Imagen 21">
            <a:extLst>
              <a:ext uri="{FF2B5EF4-FFF2-40B4-BE49-F238E27FC236}">
                <a16:creationId xmlns="" xmlns:a16="http://schemas.microsoft.com/office/drawing/2014/main" id="{DC323FA1-2DEA-4E5A-AEB8-A85EFBF8F809}"/>
              </a:ext>
            </a:extLst>
          </p:cNvPr>
          <p:cNvPicPr>
            <a:picLocks noChangeAspect="1"/>
          </p:cNvPicPr>
          <p:nvPr/>
        </p:nvPicPr>
        <p:blipFill>
          <a:blip r:embed="rId6"/>
          <a:stretch>
            <a:fillRect/>
          </a:stretch>
        </p:blipFill>
        <p:spPr>
          <a:xfrm>
            <a:off x="260615" y="4335934"/>
            <a:ext cx="1632943" cy="1536001"/>
          </a:xfrm>
          <a:prstGeom prst="rect">
            <a:avLst/>
          </a:prstGeom>
        </p:spPr>
      </p:pic>
      <p:sp>
        <p:nvSpPr>
          <p:cNvPr id="24" name="TextBox 28">
            <a:extLst>
              <a:ext uri="{FF2B5EF4-FFF2-40B4-BE49-F238E27FC236}">
                <a16:creationId xmlns="" xmlns:a16="http://schemas.microsoft.com/office/drawing/2014/main" id="{979FC85A-678A-43E5-A266-EE35D1ED1A10}"/>
              </a:ext>
            </a:extLst>
          </p:cNvPr>
          <p:cNvSpPr txBox="1"/>
          <p:nvPr/>
        </p:nvSpPr>
        <p:spPr>
          <a:xfrm>
            <a:off x="6364530" y="2279374"/>
            <a:ext cx="2470481" cy="5155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335" tIns="13335" rIns="13335" bIns="13335" numCol="1" spcCol="1270" anchor="ctr" anchorCtr="0">
            <a:noAutofit/>
          </a:bodyPr>
          <a:lstStyle/>
          <a:p>
            <a:pPr algn="just" defTabSz="533400">
              <a:spcBef>
                <a:spcPct val="0"/>
              </a:spcBef>
              <a:spcAft>
                <a:spcPct val="10000"/>
              </a:spcAft>
            </a:pPr>
            <a:r>
              <a:rPr lang="es-ES" sz="1200" b="1" dirty="0">
                <a:latin typeface="Calibri" panose="020F0502020204030204" pitchFamily="34" charset="0"/>
                <a:ea typeface="Segoe UI" panose="020B0502040204020203" pitchFamily="34" charset="0"/>
                <a:cs typeface="Arial" panose="020B0604020202020204" pitchFamily="34" charset="0"/>
              </a:rPr>
              <a:t>Presencial: </a:t>
            </a:r>
            <a:r>
              <a:rPr lang="es-ES" sz="1200" dirty="0">
                <a:latin typeface="Calibri" panose="020F0502020204030204" pitchFamily="34" charset="0"/>
                <a:ea typeface="Segoe UI" panose="020B0502040204020203" pitchFamily="34" charset="0"/>
                <a:cs typeface="Arial" panose="020B0604020202020204" pitchFamily="34" charset="0"/>
              </a:rPr>
              <a:t>Puede radicar oficios por escrito, o expresar de manera verbal el detalle de sus </a:t>
            </a:r>
            <a:r>
              <a:rPr lang="es-ES" sz="1200" dirty="0" err="1">
                <a:latin typeface="Calibri" panose="020F0502020204030204" pitchFamily="34" charset="0"/>
                <a:ea typeface="Segoe UI" panose="020B0502040204020203" pitchFamily="34" charset="0"/>
                <a:cs typeface="Arial" panose="020B0604020202020204" pitchFamily="34" charset="0"/>
              </a:rPr>
              <a:t>PQRD’s</a:t>
            </a:r>
            <a:r>
              <a:rPr lang="es-ES" sz="1200" dirty="0">
                <a:latin typeface="Calibri" panose="020F0502020204030204" pitchFamily="34" charset="0"/>
                <a:ea typeface="Segoe UI" panose="020B0502040204020203" pitchFamily="34" charset="0"/>
                <a:cs typeface="Arial" panose="020B0604020202020204" pitchFamily="34" charset="0"/>
              </a:rPr>
              <a:t>, en la oficina de recepción de la entidad, en la </a:t>
            </a:r>
            <a:r>
              <a:rPr lang="es-ES" sz="1200" dirty="0" smtClean="0">
                <a:latin typeface="Calibri" panose="020F0502020204030204" pitchFamily="34" charset="0"/>
                <a:ea typeface="Segoe UI" panose="020B0502040204020203" pitchFamily="34" charset="0"/>
                <a:cs typeface="Arial" panose="020B0604020202020204" pitchFamily="34" charset="0"/>
              </a:rPr>
              <a:t> Calle 89 Transversal Oriental Metropolitana – 69 Centro de Convenciones </a:t>
            </a:r>
            <a:r>
              <a:rPr lang="es-ES" sz="1200" dirty="0" err="1" smtClean="0">
                <a:latin typeface="Calibri" panose="020F0502020204030204" pitchFamily="34" charset="0"/>
                <a:ea typeface="Segoe UI" panose="020B0502040204020203" pitchFamily="34" charset="0"/>
                <a:cs typeface="Arial" panose="020B0604020202020204" pitchFamily="34" charset="0"/>
              </a:rPr>
              <a:t>Neumundo</a:t>
            </a:r>
            <a:r>
              <a:rPr lang="es-ES" sz="1200" dirty="0" smtClean="0">
                <a:latin typeface="Calibri" panose="020F0502020204030204" pitchFamily="34" charset="0"/>
                <a:ea typeface="Segoe UI" panose="020B0502040204020203" pitchFamily="34" charset="0"/>
                <a:cs typeface="Arial" panose="020B0604020202020204" pitchFamily="34" charset="0"/>
              </a:rPr>
              <a:t> en </a:t>
            </a:r>
            <a:r>
              <a:rPr lang="es-ES" sz="1200" dirty="0">
                <a:latin typeface="Calibri" panose="020F0502020204030204" pitchFamily="34" charset="0"/>
                <a:ea typeface="Segoe UI" panose="020B0502040204020203" pitchFamily="34" charset="0"/>
                <a:cs typeface="Arial" panose="020B0604020202020204" pitchFamily="34" charset="0"/>
              </a:rPr>
              <a:t>Bucaramanga.</a:t>
            </a:r>
            <a:endParaRPr lang="en-US" sz="1200" dirty="0">
              <a:latin typeface="Calibri" panose="020F0502020204030204" pitchFamily="34" charset="0"/>
              <a:ea typeface="Segoe UI" panose="020B0502040204020203" pitchFamily="34" charset="0"/>
              <a:cs typeface="Arial" panose="020B0604020202020204" pitchFamily="34" charset="0"/>
            </a:endParaRPr>
          </a:p>
          <a:p>
            <a:pPr lvl="0" algn="just" defTabSz="533400">
              <a:spcBef>
                <a:spcPct val="0"/>
              </a:spcBef>
              <a:spcAft>
                <a:spcPct val="10000"/>
              </a:spcAft>
            </a:pPr>
            <a:endParaRPr lang="en-US" sz="1400" dirty="0">
              <a:solidFill>
                <a:schemeClr val="tx1"/>
              </a:solidFill>
              <a:latin typeface="Calibri" panose="020F0502020204030204" pitchFamily="34" charset="0"/>
              <a:ea typeface="Segoe UI" panose="020B0502040204020203" pitchFamily="34" charset="0"/>
              <a:cs typeface="Arial" panose="020B0604020202020204" pitchFamily="34" charset="0"/>
            </a:endParaRPr>
          </a:p>
        </p:txBody>
      </p:sp>
      <p:pic>
        <p:nvPicPr>
          <p:cNvPr id="27" name="Imagen 26">
            <a:extLst>
              <a:ext uri="{FF2B5EF4-FFF2-40B4-BE49-F238E27FC236}">
                <a16:creationId xmlns="" xmlns:a16="http://schemas.microsoft.com/office/drawing/2014/main" id="{26CB2ABE-84DA-43F1-A72C-44884C2A3903}"/>
              </a:ext>
            </a:extLst>
          </p:cNvPr>
          <p:cNvPicPr>
            <a:picLocks noChangeAspect="1"/>
          </p:cNvPicPr>
          <p:nvPr/>
        </p:nvPicPr>
        <p:blipFill>
          <a:blip r:embed="rId7"/>
          <a:stretch>
            <a:fillRect/>
          </a:stretch>
        </p:blipFill>
        <p:spPr>
          <a:xfrm>
            <a:off x="4831547" y="1649582"/>
            <a:ext cx="1387701" cy="1305318"/>
          </a:xfrm>
          <a:prstGeom prst="rect">
            <a:avLst/>
          </a:prstGeom>
        </p:spPr>
      </p:pic>
      <p:pic>
        <p:nvPicPr>
          <p:cNvPr id="31" name="Imagen 30">
            <a:extLst>
              <a:ext uri="{FF2B5EF4-FFF2-40B4-BE49-F238E27FC236}">
                <a16:creationId xmlns="" xmlns:a16="http://schemas.microsoft.com/office/drawing/2014/main" id="{EAEBDE71-9E68-4594-81A3-69B100410CD0}"/>
              </a:ext>
            </a:extLst>
          </p:cNvPr>
          <p:cNvPicPr>
            <a:picLocks noChangeAspect="1"/>
          </p:cNvPicPr>
          <p:nvPr/>
        </p:nvPicPr>
        <p:blipFill>
          <a:blip r:embed="rId8"/>
          <a:stretch>
            <a:fillRect/>
          </a:stretch>
        </p:blipFill>
        <p:spPr>
          <a:xfrm>
            <a:off x="4831547" y="3017963"/>
            <a:ext cx="1405849" cy="1322388"/>
          </a:xfrm>
          <a:prstGeom prst="rect">
            <a:avLst/>
          </a:prstGeom>
        </p:spPr>
      </p:pic>
      <p:pic>
        <p:nvPicPr>
          <p:cNvPr id="35" name="Imagen 34">
            <a:extLst>
              <a:ext uri="{FF2B5EF4-FFF2-40B4-BE49-F238E27FC236}">
                <a16:creationId xmlns="" xmlns:a16="http://schemas.microsoft.com/office/drawing/2014/main" id="{209FCCF9-B097-451C-9C1F-2F0A679AFB36}"/>
              </a:ext>
            </a:extLst>
          </p:cNvPr>
          <p:cNvPicPr>
            <a:picLocks noChangeAspect="1"/>
          </p:cNvPicPr>
          <p:nvPr/>
        </p:nvPicPr>
        <p:blipFill>
          <a:blip r:embed="rId9"/>
          <a:stretch>
            <a:fillRect/>
          </a:stretch>
        </p:blipFill>
        <p:spPr>
          <a:xfrm>
            <a:off x="4884102" y="4503769"/>
            <a:ext cx="1414167" cy="1330212"/>
          </a:xfrm>
          <a:prstGeom prst="rect">
            <a:avLst/>
          </a:prstGeom>
        </p:spPr>
      </p:pic>
    </p:spTree>
    <p:extLst>
      <p:ext uri="{BB962C8B-B14F-4D97-AF65-F5344CB8AC3E}">
        <p14:creationId xmlns:p14="http://schemas.microsoft.com/office/powerpoint/2010/main" val="526699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 xmlns:a16="http://schemas.microsoft.com/office/drawing/2014/main" id="{4C83193E-37E1-4B3F-9CCF-0C5F833FD394}"/>
              </a:ext>
            </a:extLst>
          </p:cNvPr>
          <p:cNvSpPr txBox="1">
            <a:spLocks/>
          </p:cNvSpPr>
          <p:nvPr/>
        </p:nvSpPr>
        <p:spPr>
          <a:xfrm>
            <a:off x="443345" y="209047"/>
            <a:ext cx="8447438" cy="4789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a:solidFill>
                  <a:prstClr val="black"/>
                </a:solidFill>
                <a:latin typeface="Calibri" panose="020F0502020204030204" pitchFamily="34" charset="0"/>
                <a:ea typeface="Segoe UI" panose="020B0502040204020203" pitchFamily="34" charset="0"/>
                <a:cs typeface="Arial" panose="020B0604020202020204" pitchFamily="34" charset="0"/>
              </a:rPr>
              <a:t>Correspondencia recibida </a:t>
            </a:r>
            <a:r>
              <a:rPr lang="es-CO" sz="2400" b="1" dirty="0" smtClean="0">
                <a:solidFill>
                  <a:prstClr val="black"/>
                </a:solidFill>
                <a:latin typeface="Calibri" panose="020F0502020204030204" pitchFamily="34" charset="0"/>
                <a:ea typeface="Segoe UI" panose="020B0502040204020203" pitchFamily="34" charset="0"/>
                <a:cs typeface="Arial" panose="020B0604020202020204" pitchFamily="34" charset="0"/>
              </a:rPr>
              <a:t>en la entidad</a:t>
            </a:r>
            <a:endParaRPr lang="es-CO" sz="2400" dirty="0">
              <a:latin typeface="Calibri" panose="020F0502020204030204" pitchFamily="34" charset="0"/>
              <a:ea typeface="Segoe UI" panose="020B0502040204020203" pitchFamily="34" charset="0"/>
              <a:cs typeface="Arial" panose="020B0604020202020204" pitchFamily="34" charset="0"/>
            </a:endParaRPr>
          </a:p>
        </p:txBody>
      </p:sp>
      <p:sp>
        <p:nvSpPr>
          <p:cNvPr id="4" name="Marcador de texto 2">
            <a:extLst>
              <a:ext uri="{FF2B5EF4-FFF2-40B4-BE49-F238E27FC236}">
                <a16:creationId xmlns="" xmlns:a16="http://schemas.microsoft.com/office/drawing/2014/main" id="{5C2864AC-2F10-45CB-8DF7-142BA10F802E}"/>
              </a:ext>
            </a:extLst>
          </p:cNvPr>
          <p:cNvSpPr txBox="1">
            <a:spLocks/>
          </p:cNvSpPr>
          <p:nvPr/>
        </p:nvSpPr>
        <p:spPr>
          <a:xfrm>
            <a:off x="240207" y="1945424"/>
            <a:ext cx="4426857" cy="22139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500" dirty="0">
                <a:solidFill>
                  <a:prstClr val="black"/>
                </a:solidFill>
                <a:latin typeface="Calibri" panose="020F0502020204030204" pitchFamily="34" charset="0"/>
                <a:ea typeface="Segoe UI" panose="020B0502040204020203" pitchFamily="34" charset="0"/>
                <a:cs typeface="Arial" panose="020B0604020202020204" pitchFamily="34" charset="0"/>
              </a:rPr>
              <a:t>Toda la correspondencia que se recibe en el </a:t>
            </a:r>
            <a:r>
              <a:rPr lang="es-CO" sz="1500" dirty="0" smtClean="0">
                <a:solidFill>
                  <a:prstClr val="black"/>
                </a:solidFill>
                <a:latin typeface="Calibri" panose="020F0502020204030204" pitchFamily="34" charset="0"/>
                <a:ea typeface="Segoe UI" panose="020B0502040204020203" pitchFamily="34" charset="0"/>
                <a:cs typeface="Arial" panose="020B0604020202020204" pitchFamily="34" charset="0"/>
              </a:rPr>
              <a:t>Área </a:t>
            </a:r>
            <a:r>
              <a:rPr lang="es-CO" sz="1500" dirty="0">
                <a:solidFill>
                  <a:prstClr val="black"/>
                </a:solidFill>
                <a:latin typeface="Calibri" panose="020F0502020204030204" pitchFamily="34" charset="0"/>
                <a:ea typeface="Segoe UI" panose="020B0502040204020203" pitchFamily="34" charset="0"/>
                <a:cs typeface="Arial" panose="020B0604020202020204" pitchFamily="34" charset="0"/>
              </a:rPr>
              <a:t>Metropolitana de </a:t>
            </a:r>
            <a:r>
              <a:rPr lang="es-CO" sz="1500" dirty="0" smtClean="0">
                <a:solidFill>
                  <a:prstClr val="black"/>
                </a:solidFill>
                <a:latin typeface="Calibri" panose="020F0502020204030204" pitchFamily="34" charset="0"/>
                <a:ea typeface="Segoe UI" panose="020B0502040204020203" pitchFamily="34" charset="0"/>
                <a:cs typeface="Arial" panose="020B0604020202020204" pitchFamily="34" charset="0"/>
              </a:rPr>
              <a:t>Bucaramanga </a:t>
            </a:r>
            <a:r>
              <a:rPr lang="es-CO" sz="1500" dirty="0">
                <a:solidFill>
                  <a:prstClr val="black"/>
                </a:solidFill>
                <a:latin typeface="Calibri" panose="020F0502020204030204" pitchFamily="34" charset="0"/>
                <a:ea typeface="Segoe UI" panose="020B0502040204020203" pitchFamily="34" charset="0"/>
                <a:cs typeface="Arial" panose="020B0604020202020204" pitchFamily="34" charset="0"/>
              </a:rPr>
              <a:t>por los diferentes canales dispuestos para los ciudadanos, es dirigida y radicada en un único sistema integrado de correspondencia, desde el cual se hace su clasificación y seguimiento</a:t>
            </a:r>
            <a:r>
              <a:rPr lang="es-CO" sz="1500" dirty="0" smtClean="0">
                <a:solidFill>
                  <a:prstClr val="black"/>
                </a:solidFill>
                <a:latin typeface="Calibri" panose="020F0502020204030204" pitchFamily="34" charset="0"/>
                <a:ea typeface="Segoe UI" panose="020B0502040204020203" pitchFamily="34" charset="0"/>
                <a:cs typeface="Arial" panose="020B0604020202020204" pitchFamily="34" charset="0"/>
              </a:rPr>
              <a:t>. Durante el primer trimestre del año 2020 se recibió </a:t>
            </a:r>
            <a:r>
              <a:rPr lang="es-CO" sz="1500" dirty="0">
                <a:solidFill>
                  <a:prstClr val="black"/>
                </a:solidFill>
                <a:latin typeface="Calibri" panose="020F0502020204030204" pitchFamily="34" charset="0"/>
                <a:ea typeface="Segoe UI" panose="020B0502040204020203" pitchFamily="34" charset="0"/>
                <a:cs typeface="Arial" panose="020B0604020202020204" pitchFamily="34" charset="0"/>
              </a:rPr>
              <a:t>en </a:t>
            </a:r>
            <a:r>
              <a:rPr lang="es-CO" sz="1500" dirty="0" smtClean="0">
                <a:solidFill>
                  <a:prstClr val="black"/>
                </a:solidFill>
                <a:latin typeface="Calibri" panose="020F0502020204030204" pitchFamily="34" charset="0"/>
                <a:ea typeface="Segoe UI" panose="020B0502040204020203" pitchFamily="34" charset="0"/>
                <a:cs typeface="Arial" panose="020B0604020202020204" pitchFamily="34" charset="0"/>
              </a:rPr>
              <a:t>total de 5.021 radicados. </a:t>
            </a:r>
            <a:r>
              <a:rPr lang="es-CO" sz="1500" dirty="0">
                <a:solidFill>
                  <a:prstClr val="black"/>
                </a:solidFill>
                <a:latin typeface="Calibri" panose="020F0502020204030204" pitchFamily="34" charset="0"/>
                <a:ea typeface="Segoe UI" panose="020B0502040204020203" pitchFamily="34" charset="0"/>
                <a:cs typeface="Arial" panose="020B0604020202020204" pitchFamily="34" charset="0"/>
              </a:rPr>
              <a:t>Luego de realizar la clasificación encontramos</a:t>
            </a:r>
            <a:r>
              <a:rPr lang="es-CO" sz="1400" dirty="0" smtClean="0">
                <a:solidFill>
                  <a:prstClr val="black"/>
                </a:solidFill>
                <a:latin typeface="Calibri" panose="020F0502020204030204" pitchFamily="34" charset="0"/>
                <a:ea typeface="Segoe UI" panose="020B0502040204020203" pitchFamily="34" charset="0"/>
                <a:cs typeface="Arial" panose="020B0604020202020204" pitchFamily="34" charset="0"/>
              </a:rPr>
              <a:t>:</a:t>
            </a:r>
            <a:endParaRPr lang="es-CO" dirty="0">
              <a:latin typeface="Calibri" panose="020F05020202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599975123"/>
              </p:ext>
            </p:extLst>
          </p:nvPr>
        </p:nvGraphicFramePr>
        <p:xfrm>
          <a:off x="4879021" y="793189"/>
          <a:ext cx="4011762" cy="5213592"/>
        </p:xfrm>
        <a:graphic>
          <a:graphicData uri="http://schemas.openxmlformats.org/drawingml/2006/table">
            <a:tbl>
              <a:tblPr firstRow="1" bandRow="1">
                <a:tableStyleId>{073A0DAA-6AF3-43AB-8588-CEC1D06C72B9}</a:tableStyleId>
              </a:tblPr>
              <a:tblGrid>
                <a:gridCol w="1337254">
                  <a:extLst>
                    <a:ext uri="{9D8B030D-6E8A-4147-A177-3AD203B41FA5}">
                      <a16:colId xmlns="" xmlns:a16="http://schemas.microsoft.com/office/drawing/2014/main" val="1183137370"/>
                    </a:ext>
                  </a:extLst>
                </a:gridCol>
                <a:gridCol w="1337254">
                  <a:extLst>
                    <a:ext uri="{9D8B030D-6E8A-4147-A177-3AD203B41FA5}">
                      <a16:colId xmlns="" xmlns:a16="http://schemas.microsoft.com/office/drawing/2014/main" val="3621751849"/>
                    </a:ext>
                  </a:extLst>
                </a:gridCol>
                <a:gridCol w="1337254">
                  <a:extLst>
                    <a:ext uri="{9D8B030D-6E8A-4147-A177-3AD203B41FA5}">
                      <a16:colId xmlns="" xmlns:a16="http://schemas.microsoft.com/office/drawing/2014/main" val="2303692959"/>
                    </a:ext>
                  </a:extLst>
                </a:gridCol>
              </a:tblGrid>
              <a:tr h="443255">
                <a:tc>
                  <a:txBody>
                    <a:bodyPr/>
                    <a:lstStyle/>
                    <a:p>
                      <a:pPr algn="ctr"/>
                      <a:r>
                        <a:rPr lang="es-CO" sz="1200" dirty="0" smtClean="0">
                          <a:latin typeface="Calibri" panose="020F0502020204030204" pitchFamily="34" charset="0"/>
                        </a:rPr>
                        <a:t>Tipo de requerimiento </a:t>
                      </a:r>
                      <a:endParaRPr lang="es-CO" sz="1200" dirty="0">
                        <a:latin typeface="Calibri" panose="020F0502020204030204" pitchFamily="34" charset="0"/>
                      </a:endParaRPr>
                    </a:p>
                  </a:txBody>
                  <a:tcPr anchor="ctr"/>
                </a:tc>
                <a:tc>
                  <a:txBody>
                    <a:bodyPr/>
                    <a:lstStyle/>
                    <a:p>
                      <a:pPr algn="ctr"/>
                      <a:r>
                        <a:rPr lang="es-CO" sz="1200" dirty="0" smtClean="0">
                          <a:latin typeface="Calibri" panose="020F0502020204030204" pitchFamily="34" charset="0"/>
                        </a:rPr>
                        <a:t># de oficios recibidos </a:t>
                      </a:r>
                      <a:endParaRPr lang="es-CO" sz="1200" dirty="0">
                        <a:latin typeface="Calibri" panose="020F0502020204030204" pitchFamily="34" charset="0"/>
                      </a:endParaRPr>
                    </a:p>
                  </a:txBody>
                  <a:tcPr anchor="ctr"/>
                </a:tc>
                <a:tc>
                  <a:txBody>
                    <a:bodyPr/>
                    <a:lstStyle/>
                    <a:p>
                      <a:pPr algn="ctr"/>
                      <a:r>
                        <a:rPr lang="es-CO" sz="1200" dirty="0" smtClean="0">
                          <a:latin typeface="Calibri" panose="020F0502020204030204" pitchFamily="34" charset="0"/>
                        </a:rPr>
                        <a:t>Porcentaje</a:t>
                      </a:r>
                      <a:r>
                        <a:rPr lang="es-CO" sz="1200" baseline="0" dirty="0" smtClean="0">
                          <a:latin typeface="Calibri" panose="020F0502020204030204" pitchFamily="34" charset="0"/>
                        </a:rPr>
                        <a:t> </a:t>
                      </a:r>
                      <a:endParaRPr lang="es-CO" sz="1200" dirty="0">
                        <a:latin typeface="Calibri" panose="020F0502020204030204" pitchFamily="34" charset="0"/>
                      </a:endParaRPr>
                    </a:p>
                  </a:txBody>
                  <a:tcPr anchor="ctr"/>
                </a:tc>
                <a:extLst>
                  <a:ext uri="{0D108BD9-81ED-4DB2-BD59-A6C34878D82A}">
                    <a16:rowId xmlns="" xmlns:a16="http://schemas.microsoft.com/office/drawing/2014/main" val="845433132"/>
                  </a:ext>
                </a:extLst>
              </a:tr>
              <a:tr h="300178">
                <a:tc>
                  <a:txBody>
                    <a:bodyPr/>
                    <a:lstStyle/>
                    <a:p>
                      <a:pPr algn="ctr"/>
                      <a:r>
                        <a:rPr lang="es-CO" sz="1100" dirty="0">
                          <a:latin typeface="Calibri" panose="020F0502020204030204" pitchFamily="34" charset="0"/>
                        </a:rPr>
                        <a:t>Acción de tutela </a:t>
                      </a:r>
                      <a:endParaRPr lang="es-CO" sz="1100" dirty="0">
                        <a:latin typeface="Calibri" panose="020F0502020204030204" pitchFamily="34" charset="0"/>
                        <a:cs typeface="Arial" panose="020B0604020202020204" pitchFamily="34" charset="0"/>
                      </a:endParaRPr>
                    </a:p>
                  </a:txBody>
                  <a:tcPr marL="86368" marR="86368" marT="43184" marB="43184" anchor="ctr"/>
                </a:tc>
                <a:tc>
                  <a:txBody>
                    <a:bodyPr/>
                    <a:lstStyle/>
                    <a:p>
                      <a:pPr algn="ctr"/>
                      <a:r>
                        <a:rPr lang="es-CO" sz="1100" dirty="0" smtClean="0">
                          <a:latin typeface="Calibri" panose="020F0502020204030204" pitchFamily="34" charset="0"/>
                        </a:rPr>
                        <a:t>29</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0.58 %</a:t>
                      </a:r>
                      <a:endParaRPr lang="es-CO" sz="1100" dirty="0">
                        <a:latin typeface="Calibri" panose="020F0502020204030204" pitchFamily="34" charset="0"/>
                      </a:endParaRPr>
                    </a:p>
                  </a:txBody>
                  <a:tcPr anchor="ctr"/>
                </a:tc>
                <a:extLst>
                  <a:ext uri="{0D108BD9-81ED-4DB2-BD59-A6C34878D82A}">
                    <a16:rowId xmlns="" xmlns:a16="http://schemas.microsoft.com/office/drawing/2014/main" val="2145247786"/>
                  </a:ext>
                </a:extLst>
              </a:tr>
              <a:tr h="300178">
                <a:tc>
                  <a:txBody>
                    <a:bodyPr/>
                    <a:lstStyle/>
                    <a:p>
                      <a:pPr algn="ctr"/>
                      <a:r>
                        <a:rPr lang="es-CO" sz="1100" dirty="0">
                          <a:latin typeface="Calibri" panose="020F0502020204030204" pitchFamily="34" charset="0"/>
                        </a:rPr>
                        <a:t>Acción popular</a:t>
                      </a:r>
                      <a:endParaRPr lang="es-CO" sz="1100" dirty="0">
                        <a:latin typeface="Calibri" panose="020F0502020204030204" pitchFamily="34" charset="0"/>
                        <a:cs typeface="Arial" panose="020B0604020202020204" pitchFamily="34" charset="0"/>
                      </a:endParaRPr>
                    </a:p>
                  </a:txBody>
                  <a:tcPr marL="86368" marR="86368" marT="43184" marB="43184" anchor="ctr"/>
                </a:tc>
                <a:tc>
                  <a:txBody>
                    <a:bodyPr/>
                    <a:lstStyle/>
                    <a:p>
                      <a:pPr algn="ctr"/>
                      <a:r>
                        <a:rPr lang="es-CO" sz="1100" dirty="0" smtClean="0">
                          <a:latin typeface="Calibri" panose="020F0502020204030204" pitchFamily="34" charset="0"/>
                        </a:rPr>
                        <a:t>3</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0.06 %</a:t>
                      </a:r>
                      <a:endParaRPr lang="es-CO" sz="1100" dirty="0">
                        <a:latin typeface="Calibri" panose="020F0502020204030204" pitchFamily="34" charset="0"/>
                      </a:endParaRPr>
                    </a:p>
                  </a:txBody>
                  <a:tcPr anchor="ctr"/>
                </a:tc>
                <a:extLst>
                  <a:ext uri="{0D108BD9-81ED-4DB2-BD59-A6C34878D82A}">
                    <a16:rowId xmlns="" xmlns:a16="http://schemas.microsoft.com/office/drawing/2014/main" val="363039987"/>
                  </a:ext>
                </a:extLst>
              </a:tr>
              <a:tr h="438338">
                <a:tc>
                  <a:txBody>
                    <a:bodyPr/>
                    <a:lstStyle/>
                    <a:p>
                      <a:pPr algn="ctr"/>
                      <a:r>
                        <a:rPr lang="es-CO" sz="1100" dirty="0">
                          <a:latin typeface="Calibri" panose="020F0502020204030204" pitchFamily="34" charset="0"/>
                        </a:rPr>
                        <a:t>Derechos de petición</a:t>
                      </a:r>
                      <a:endParaRPr lang="es-CO" sz="1100" dirty="0">
                        <a:latin typeface="Calibri" panose="020F0502020204030204" pitchFamily="34" charset="0"/>
                        <a:cs typeface="Arial" panose="020B0604020202020204" pitchFamily="34" charset="0"/>
                      </a:endParaRPr>
                    </a:p>
                  </a:txBody>
                  <a:tcPr marL="86368" marR="86368" marT="43184" marB="43184" anchor="ctr"/>
                </a:tc>
                <a:tc>
                  <a:txBody>
                    <a:bodyPr/>
                    <a:lstStyle/>
                    <a:p>
                      <a:pPr algn="ctr"/>
                      <a:r>
                        <a:rPr lang="es-CO" sz="1100" dirty="0" smtClean="0">
                          <a:latin typeface="Calibri" panose="020F0502020204030204" pitchFamily="34" charset="0"/>
                        </a:rPr>
                        <a:t>418</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8.33 %</a:t>
                      </a:r>
                      <a:endParaRPr lang="es-CO" sz="1100" dirty="0">
                        <a:latin typeface="Calibri" panose="020F0502020204030204" pitchFamily="34" charset="0"/>
                      </a:endParaRPr>
                    </a:p>
                  </a:txBody>
                  <a:tcPr anchor="ctr"/>
                </a:tc>
                <a:extLst>
                  <a:ext uri="{0D108BD9-81ED-4DB2-BD59-A6C34878D82A}">
                    <a16:rowId xmlns="" xmlns:a16="http://schemas.microsoft.com/office/drawing/2014/main" val="81354494"/>
                  </a:ext>
                </a:extLst>
              </a:tr>
              <a:tr h="300178">
                <a:tc>
                  <a:txBody>
                    <a:bodyPr/>
                    <a:lstStyle/>
                    <a:p>
                      <a:pPr algn="ctr"/>
                      <a:r>
                        <a:rPr lang="es-CO" sz="1100" dirty="0">
                          <a:latin typeface="Calibri" panose="020F0502020204030204" pitchFamily="34" charset="0"/>
                        </a:rPr>
                        <a:t>Informativos</a:t>
                      </a:r>
                      <a:endParaRPr lang="es-CO" sz="1100" dirty="0">
                        <a:latin typeface="Calibri" panose="020F0502020204030204" pitchFamily="34" charset="0"/>
                        <a:cs typeface="Arial" panose="020B0604020202020204" pitchFamily="34" charset="0"/>
                      </a:endParaRPr>
                    </a:p>
                  </a:txBody>
                  <a:tcPr marL="86368" marR="86368" marT="43184" marB="43184" anchor="ctr"/>
                </a:tc>
                <a:tc>
                  <a:txBody>
                    <a:bodyPr/>
                    <a:lstStyle/>
                    <a:p>
                      <a:pPr algn="ctr"/>
                      <a:r>
                        <a:rPr lang="es-CO" sz="1100" dirty="0" smtClean="0">
                          <a:latin typeface="Calibri" panose="020F0502020204030204" pitchFamily="34" charset="0"/>
                        </a:rPr>
                        <a:t>892</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17.77 %</a:t>
                      </a:r>
                      <a:endParaRPr lang="es-CO" sz="1100" dirty="0">
                        <a:latin typeface="Calibri" panose="020F0502020204030204" pitchFamily="34" charset="0"/>
                      </a:endParaRPr>
                    </a:p>
                  </a:txBody>
                  <a:tcPr anchor="ctr"/>
                </a:tc>
                <a:extLst>
                  <a:ext uri="{0D108BD9-81ED-4DB2-BD59-A6C34878D82A}">
                    <a16:rowId xmlns="" xmlns:a16="http://schemas.microsoft.com/office/drawing/2014/main" val="1373709713"/>
                  </a:ext>
                </a:extLst>
              </a:tr>
              <a:tr h="1324848">
                <a:tc>
                  <a:txBody>
                    <a:bodyPr/>
                    <a:lstStyle/>
                    <a:p>
                      <a:pPr algn="ctr"/>
                      <a:r>
                        <a:rPr lang="es-CO" sz="1100" dirty="0">
                          <a:latin typeface="Calibri" panose="020F0502020204030204" pitchFamily="34" charset="0"/>
                        </a:rPr>
                        <a:t>Otros</a:t>
                      </a:r>
                      <a:r>
                        <a:rPr lang="es-CO" sz="1100" baseline="0" dirty="0">
                          <a:latin typeface="Calibri" panose="020F0502020204030204" pitchFamily="34" charset="0"/>
                        </a:rPr>
                        <a:t> (certificaciones de funciones, certificaciones con alcances y obligaciones contractuales)</a:t>
                      </a:r>
                      <a:endParaRPr lang="es-CO" sz="1100" dirty="0">
                        <a:latin typeface="Calibri" panose="020F0502020204030204" pitchFamily="34" charset="0"/>
                        <a:cs typeface="Arial" panose="020B0604020202020204" pitchFamily="34" charset="0"/>
                      </a:endParaRPr>
                    </a:p>
                  </a:txBody>
                  <a:tcPr marL="86368" marR="86368" marT="43184" marB="43184" anchor="ctr"/>
                </a:tc>
                <a:tc>
                  <a:txBody>
                    <a:bodyPr/>
                    <a:lstStyle/>
                    <a:p>
                      <a:pPr algn="ctr"/>
                      <a:r>
                        <a:rPr lang="es-CO" sz="1100" dirty="0" smtClean="0">
                          <a:latin typeface="Calibri" panose="020F0502020204030204" pitchFamily="34" charset="0"/>
                        </a:rPr>
                        <a:t>63</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1.25 %</a:t>
                      </a:r>
                      <a:endParaRPr lang="es-CO" sz="1100" dirty="0">
                        <a:latin typeface="Calibri" panose="020F0502020204030204" pitchFamily="34" charset="0"/>
                      </a:endParaRPr>
                    </a:p>
                  </a:txBody>
                  <a:tcPr anchor="ctr"/>
                </a:tc>
                <a:extLst>
                  <a:ext uri="{0D108BD9-81ED-4DB2-BD59-A6C34878D82A}">
                    <a16:rowId xmlns="" xmlns:a16="http://schemas.microsoft.com/office/drawing/2014/main" val="1723237775"/>
                  </a:ext>
                </a:extLst>
              </a:tr>
              <a:tr h="438338">
                <a:tc>
                  <a:txBody>
                    <a:bodyPr/>
                    <a:lstStyle/>
                    <a:p>
                      <a:pPr algn="ctr"/>
                      <a:r>
                        <a:rPr lang="es-CO" sz="1100" dirty="0" smtClean="0">
                          <a:latin typeface="Calibri" panose="020F0502020204030204" pitchFamily="34" charset="0"/>
                          <a:cs typeface="Arial" panose="020B0604020202020204" pitchFamily="34" charset="0"/>
                        </a:rPr>
                        <a:t>Proceso contractual</a:t>
                      </a:r>
                      <a:endParaRPr lang="es-CO" sz="1100" dirty="0">
                        <a:latin typeface="Calibri" panose="020F0502020204030204" pitchFamily="34" charset="0"/>
                        <a:cs typeface="Arial" panose="020B0604020202020204" pitchFamily="34" charset="0"/>
                      </a:endParaRPr>
                    </a:p>
                  </a:txBody>
                  <a:tcPr marL="86368" marR="86368" marT="43184" marB="43184" anchor="ctr"/>
                </a:tc>
                <a:tc>
                  <a:txBody>
                    <a:bodyPr/>
                    <a:lstStyle/>
                    <a:p>
                      <a:pPr algn="ctr"/>
                      <a:r>
                        <a:rPr lang="es-CO" sz="1100" dirty="0" smtClean="0">
                          <a:latin typeface="Calibri" panose="020F0502020204030204" pitchFamily="34" charset="0"/>
                        </a:rPr>
                        <a:t>36</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0.72 %</a:t>
                      </a:r>
                      <a:endParaRPr lang="es-CO" sz="1100" dirty="0">
                        <a:latin typeface="Calibri" panose="020F0502020204030204" pitchFamily="34" charset="0"/>
                      </a:endParaRPr>
                    </a:p>
                  </a:txBody>
                  <a:tcPr anchor="ctr"/>
                </a:tc>
              </a:tr>
              <a:tr h="438338">
                <a:tc>
                  <a:txBody>
                    <a:bodyPr/>
                    <a:lstStyle/>
                    <a:p>
                      <a:pPr algn="ctr"/>
                      <a:r>
                        <a:rPr lang="es-CO" sz="1100" dirty="0" smtClean="0">
                          <a:latin typeface="Calibri" panose="020F0502020204030204" pitchFamily="34" charset="0"/>
                        </a:rPr>
                        <a:t>Proceso ejecutivo</a:t>
                      </a:r>
                      <a:r>
                        <a:rPr lang="es-CO" sz="1100" baseline="0" dirty="0" smtClean="0">
                          <a:latin typeface="Calibri" panose="020F0502020204030204" pitchFamily="34" charset="0"/>
                        </a:rPr>
                        <a:t> singular</a:t>
                      </a:r>
                      <a:endParaRPr lang="es-CO" sz="1100" dirty="0">
                        <a:latin typeface="Calibri" panose="020F0502020204030204" pitchFamily="34" charset="0"/>
                        <a:cs typeface="Arial" panose="020B0604020202020204" pitchFamily="34" charset="0"/>
                      </a:endParaRPr>
                    </a:p>
                  </a:txBody>
                  <a:tcPr marL="86368" marR="86368" marT="43184" marB="43184" anchor="ctr"/>
                </a:tc>
                <a:tc>
                  <a:txBody>
                    <a:bodyPr/>
                    <a:lstStyle/>
                    <a:p>
                      <a:pPr algn="ctr"/>
                      <a:r>
                        <a:rPr lang="es-CO" sz="1100" dirty="0" smtClean="0">
                          <a:latin typeface="Calibri" panose="020F0502020204030204" pitchFamily="34" charset="0"/>
                        </a:rPr>
                        <a:t>1</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0.02 %</a:t>
                      </a:r>
                      <a:endParaRPr lang="es-CO" sz="1100" dirty="0">
                        <a:latin typeface="Calibri" panose="020F0502020204030204" pitchFamily="34" charset="0"/>
                      </a:endParaRPr>
                    </a:p>
                  </a:txBody>
                  <a:tcPr anchor="ctr"/>
                </a:tc>
                <a:extLst>
                  <a:ext uri="{0D108BD9-81ED-4DB2-BD59-A6C34878D82A}">
                    <a16:rowId xmlns="" xmlns:a16="http://schemas.microsoft.com/office/drawing/2014/main" val="1807791888"/>
                  </a:ext>
                </a:extLst>
              </a:tr>
              <a:tr h="615640">
                <a:tc>
                  <a:txBody>
                    <a:bodyPr/>
                    <a:lstStyle/>
                    <a:p>
                      <a:pPr algn="ctr"/>
                      <a:r>
                        <a:rPr lang="es-CO" sz="1100" dirty="0" smtClean="0">
                          <a:latin typeface="Calibri" panose="020F0502020204030204" pitchFamily="34" charset="0"/>
                        </a:rPr>
                        <a:t>SQR(denuncias, sugerencias,</a:t>
                      </a:r>
                      <a:r>
                        <a:rPr lang="es-CO" sz="1100" baseline="0" dirty="0" smtClean="0">
                          <a:latin typeface="Calibri" panose="020F0502020204030204" pitchFamily="34" charset="0"/>
                        </a:rPr>
                        <a:t> quejas o reclamos)</a:t>
                      </a:r>
                      <a:endParaRPr lang="es-CO" sz="1100" dirty="0">
                        <a:latin typeface="Calibri" panose="020F0502020204030204" pitchFamily="34" charset="0"/>
                      </a:endParaRPr>
                    </a:p>
                  </a:txBody>
                  <a:tcPr marL="86368" marR="86368" marT="43184" marB="43184" anchor="ctr"/>
                </a:tc>
                <a:tc>
                  <a:txBody>
                    <a:bodyPr/>
                    <a:lstStyle/>
                    <a:p>
                      <a:pPr algn="ctr"/>
                      <a:r>
                        <a:rPr lang="es-CO" sz="1100" dirty="0" smtClean="0">
                          <a:latin typeface="Calibri" panose="020F0502020204030204" pitchFamily="34" charset="0"/>
                        </a:rPr>
                        <a:t>9</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0.18 %</a:t>
                      </a:r>
                      <a:endParaRPr lang="es-CO" sz="1100" dirty="0">
                        <a:latin typeface="Calibri" panose="020F0502020204030204" pitchFamily="34" charset="0"/>
                      </a:endParaRPr>
                    </a:p>
                  </a:txBody>
                  <a:tcPr anchor="ctr"/>
                </a:tc>
                <a:extLst>
                  <a:ext uri="{0D108BD9-81ED-4DB2-BD59-A6C34878D82A}">
                    <a16:rowId xmlns="" xmlns:a16="http://schemas.microsoft.com/office/drawing/2014/main" val="631974144"/>
                  </a:ext>
                </a:extLst>
              </a:tr>
              <a:tr h="300178">
                <a:tc>
                  <a:txBody>
                    <a:bodyPr/>
                    <a:lstStyle/>
                    <a:p>
                      <a:pPr algn="ctr"/>
                      <a:r>
                        <a:rPr lang="es-CO" sz="1100" dirty="0">
                          <a:latin typeface="Calibri" panose="020F0502020204030204" pitchFamily="34" charset="0"/>
                        </a:rPr>
                        <a:t>Trámite</a:t>
                      </a:r>
                      <a:endParaRPr lang="es-CO" sz="1100" dirty="0">
                        <a:latin typeface="Calibri" panose="020F0502020204030204" pitchFamily="34" charset="0"/>
                        <a:cs typeface="Arial" panose="020B0604020202020204" pitchFamily="34" charset="0"/>
                      </a:endParaRPr>
                    </a:p>
                  </a:txBody>
                  <a:tcPr marL="86368" marR="86368" marT="43184" marB="43184" anchor="ctr"/>
                </a:tc>
                <a:tc>
                  <a:txBody>
                    <a:bodyPr/>
                    <a:lstStyle/>
                    <a:p>
                      <a:pPr algn="ctr"/>
                      <a:r>
                        <a:rPr lang="es-CO" sz="1100" dirty="0" smtClean="0">
                          <a:latin typeface="Calibri" panose="020F0502020204030204" pitchFamily="34" charset="0"/>
                        </a:rPr>
                        <a:t>3554</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70.78 %</a:t>
                      </a:r>
                      <a:endParaRPr lang="es-CO" sz="1100" dirty="0">
                        <a:latin typeface="Calibri" panose="020F0502020204030204" pitchFamily="34" charset="0"/>
                      </a:endParaRPr>
                    </a:p>
                  </a:txBody>
                  <a:tcPr anchor="ctr"/>
                </a:tc>
                <a:extLst>
                  <a:ext uri="{0D108BD9-81ED-4DB2-BD59-A6C34878D82A}">
                    <a16:rowId xmlns="" xmlns:a16="http://schemas.microsoft.com/office/drawing/2014/main" val="3003011231"/>
                  </a:ext>
                </a:extLst>
              </a:tr>
              <a:tr h="300178">
                <a:tc>
                  <a:txBody>
                    <a:bodyPr/>
                    <a:lstStyle/>
                    <a:p>
                      <a:pPr algn="ctr"/>
                      <a:r>
                        <a:rPr lang="es-CO" sz="1100" dirty="0">
                          <a:latin typeface="Calibri" panose="020F0502020204030204" pitchFamily="34" charset="0"/>
                        </a:rPr>
                        <a:t>Urgente</a:t>
                      </a:r>
                      <a:endParaRPr lang="es-CO" sz="1100" dirty="0">
                        <a:latin typeface="Calibri" panose="020F0502020204030204" pitchFamily="34" charset="0"/>
                        <a:cs typeface="Arial" panose="020B0604020202020204" pitchFamily="34" charset="0"/>
                      </a:endParaRPr>
                    </a:p>
                  </a:txBody>
                  <a:tcPr marL="86368" marR="86368" marT="43184" marB="43184" anchor="ctr"/>
                </a:tc>
                <a:tc>
                  <a:txBody>
                    <a:bodyPr/>
                    <a:lstStyle/>
                    <a:p>
                      <a:pPr algn="ctr"/>
                      <a:r>
                        <a:rPr lang="es-CO" sz="1100" dirty="0" smtClean="0">
                          <a:latin typeface="Calibri" panose="020F0502020204030204" pitchFamily="34" charset="0"/>
                        </a:rPr>
                        <a:t>16</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0.32 %</a:t>
                      </a:r>
                      <a:endParaRPr lang="es-CO" sz="1100" dirty="0">
                        <a:latin typeface="Calibri" panose="020F0502020204030204" pitchFamily="34" charset="0"/>
                      </a:endParaRPr>
                    </a:p>
                  </a:txBody>
                  <a:tcPr anchor="ctr"/>
                </a:tc>
                <a:extLst>
                  <a:ext uri="{0D108BD9-81ED-4DB2-BD59-A6C34878D82A}">
                    <a16:rowId xmlns="" xmlns:a16="http://schemas.microsoft.com/office/drawing/2014/main" val="2673389296"/>
                  </a:ext>
                </a:extLst>
              </a:tr>
            </a:tbl>
          </a:graphicData>
        </a:graphic>
      </p:graphicFrame>
    </p:spTree>
    <p:extLst>
      <p:ext uri="{BB962C8B-B14F-4D97-AF65-F5344CB8AC3E}">
        <p14:creationId xmlns:p14="http://schemas.microsoft.com/office/powerpoint/2010/main" val="2473979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E2257AB-D9FB-4932-894A-A141491343A1}"/>
              </a:ext>
            </a:extLst>
          </p:cNvPr>
          <p:cNvSpPr txBox="1">
            <a:spLocks/>
          </p:cNvSpPr>
          <p:nvPr/>
        </p:nvSpPr>
        <p:spPr>
          <a:xfrm>
            <a:off x="379142" y="454991"/>
            <a:ext cx="8203155" cy="5639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419" sz="2400" b="1" dirty="0">
                <a:latin typeface="Calibri" panose="020F0502020204030204" pitchFamily="34" charset="0"/>
                <a:ea typeface="Segoe UI" panose="020B0502040204020203" pitchFamily="34" charset="0"/>
                <a:cs typeface="Arial" panose="020B0604020202020204" pitchFamily="34" charset="0"/>
              </a:rPr>
              <a:t>Canales de atención</a:t>
            </a:r>
            <a:endParaRPr lang="es-CO" sz="2400" dirty="0">
              <a:latin typeface="Calibri" panose="020F0502020204030204" pitchFamily="34" charset="0"/>
              <a:ea typeface="Segoe UI" panose="020B0502040204020203" pitchFamily="34" charset="0"/>
              <a:cs typeface="Arial" panose="020B0604020202020204" pitchFamily="34" charset="0"/>
            </a:endParaRPr>
          </a:p>
        </p:txBody>
      </p:sp>
      <p:graphicFrame>
        <p:nvGraphicFramePr>
          <p:cNvPr id="3" name="Tabla 2">
            <a:extLst>
              <a:ext uri="{FF2B5EF4-FFF2-40B4-BE49-F238E27FC236}">
                <a16:creationId xmlns="" xmlns:a16="http://schemas.microsoft.com/office/drawing/2014/main" id="{878F82AF-7AE0-4247-A3AE-76DAF2079484}"/>
              </a:ext>
            </a:extLst>
          </p:cNvPr>
          <p:cNvGraphicFramePr>
            <a:graphicFrameLocks noGrp="1"/>
          </p:cNvGraphicFramePr>
          <p:nvPr>
            <p:extLst>
              <p:ext uri="{D42A27DB-BD31-4B8C-83A1-F6EECF244321}">
                <p14:modId xmlns:p14="http://schemas.microsoft.com/office/powerpoint/2010/main" val="2234026333"/>
              </p:ext>
            </p:extLst>
          </p:nvPr>
        </p:nvGraphicFramePr>
        <p:xfrm>
          <a:off x="379142" y="1374277"/>
          <a:ext cx="3523785" cy="3735463"/>
        </p:xfrm>
        <a:graphic>
          <a:graphicData uri="http://schemas.openxmlformats.org/drawingml/2006/table">
            <a:tbl>
              <a:tblPr firstRow="1" bandRow="1">
                <a:tableStyleId>{073A0DAA-6AF3-43AB-8588-CEC1D06C72B9}</a:tableStyleId>
              </a:tblPr>
              <a:tblGrid>
                <a:gridCol w="1439146">
                  <a:extLst>
                    <a:ext uri="{9D8B030D-6E8A-4147-A177-3AD203B41FA5}">
                      <a16:colId xmlns="" xmlns:a16="http://schemas.microsoft.com/office/drawing/2014/main" val="130800867"/>
                    </a:ext>
                  </a:extLst>
                </a:gridCol>
                <a:gridCol w="990818">
                  <a:extLst>
                    <a:ext uri="{9D8B030D-6E8A-4147-A177-3AD203B41FA5}">
                      <a16:colId xmlns="" xmlns:a16="http://schemas.microsoft.com/office/drawing/2014/main" val="246554572"/>
                    </a:ext>
                  </a:extLst>
                </a:gridCol>
                <a:gridCol w="1093821">
                  <a:extLst>
                    <a:ext uri="{9D8B030D-6E8A-4147-A177-3AD203B41FA5}">
                      <a16:colId xmlns="" xmlns:a16="http://schemas.microsoft.com/office/drawing/2014/main" val="244331505"/>
                    </a:ext>
                  </a:extLst>
                </a:gridCol>
              </a:tblGrid>
              <a:tr h="475501">
                <a:tc>
                  <a:txBody>
                    <a:bodyPr/>
                    <a:lstStyle/>
                    <a:p>
                      <a:pPr algn="ctr"/>
                      <a:r>
                        <a:rPr lang="es-CO" sz="1100" dirty="0">
                          <a:latin typeface="Calibri" panose="020F0502020204030204" pitchFamily="34" charset="0"/>
                        </a:rPr>
                        <a:t>Canal de atención</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a:latin typeface="Calibri" panose="020F0502020204030204" pitchFamily="34" charset="0"/>
                        </a:rPr>
                        <a:t># de oficios recibidos</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mn-cs"/>
                        </a:rPr>
                        <a:t>Porcentaje</a:t>
                      </a:r>
                      <a:r>
                        <a:rPr lang="es-CO" sz="1100" baseline="0" dirty="0" smtClean="0">
                          <a:latin typeface="Calibri" panose="020F0502020204030204" pitchFamily="34" charset="0"/>
                          <a:cs typeface="+mn-cs"/>
                        </a:rPr>
                        <a:t> </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3034893288"/>
                  </a:ext>
                </a:extLst>
              </a:tr>
              <a:tr h="543327">
                <a:tc>
                  <a:txBody>
                    <a:bodyPr/>
                    <a:lstStyle/>
                    <a:p>
                      <a:pPr algn="ctr"/>
                      <a:r>
                        <a:rPr lang="es-CO" sz="1100" dirty="0" smtClean="0">
                          <a:latin typeface="Calibri" panose="020F0502020204030204" pitchFamily="34" charset="0"/>
                          <a:cs typeface="Arial" panose="020B0604020202020204" pitchFamily="34" charset="0"/>
                        </a:rPr>
                        <a:t>Buzón de sugerencias </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8</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Arial" panose="020B0604020202020204" pitchFamily="34" charset="0"/>
                        </a:rPr>
                        <a:t>0.16 %</a:t>
                      </a:r>
                      <a:endParaRPr lang="es-CO" sz="1100" dirty="0">
                        <a:latin typeface="Calibri" panose="020F0502020204030204" pitchFamily="34" charset="0"/>
                        <a:cs typeface="Arial" panose="020B0604020202020204" pitchFamily="34" charset="0"/>
                      </a:endParaRPr>
                    </a:p>
                  </a:txBody>
                  <a:tcPr anchor="ctr"/>
                </a:tc>
              </a:tr>
              <a:tr h="543327">
                <a:tc>
                  <a:txBody>
                    <a:bodyPr/>
                    <a:lstStyle/>
                    <a:p>
                      <a:pPr algn="ctr"/>
                      <a:r>
                        <a:rPr lang="es-CO" sz="1100" dirty="0" smtClean="0">
                          <a:latin typeface="Calibri" panose="020F0502020204030204" pitchFamily="34" charset="0"/>
                        </a:rPr>
                        <a:t>Correo </a:t>
                      </a:r>
                      <a:r>
                        <a:rPr lang="es-CO" sz="1100" dirty="0">
                          <a:latin typeface="Calibri" panose="020F0502020204030204" pitchFamily="34" charset="0"/>
                        </a:rPr>
                        <a:t>electrónico</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mn-cs"/>
                        </a:rPr>
                        <a:t>360</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7.17 </a:t>
                      </a:r>
                      <a:r>
                        <a:rPr lang="es-CO" sz="1100" dirty="0">
                          <a:latin typeface="Calibri" panose="020F0502020204030204" pitchFamily="34" charset="0"/>
                        </a:rPr>
                        <a:t>%</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1127395455"/>
                  </a:ext>
                </a:extLst>
              </a:tr>
              <a:tr h="543327">
                <a:tc>
                  <a:txBody>
                    <a:bodyPr/>
                    <a:lstStyle/>
                    <a:p>
                      <a:pPr algn="ctr"/>
                      <a:r>
                        <a:rPr lang="es-CO" sz="1100" dirty="0" smtClean="0">
                          <a:latin typeface="Calibri" panose="020F0502020204030204" pitchFamily="34" charset="0"/>
                        </a:rPr>
                        <a:t>Correo </a:t>
                      </a:r>
                      <a:r>
                        <a:rPr lang="es-CO" sz="1100" dirty="0">
                          <a:latin typeface="Calibri" panose="020F0502020204030204" pitchFamily="34" charset="0"/>
                        </a:rPr>
                        <a:t>postal</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mn-cs"/>
                        </a:rPr>
                        <a:t>757</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15.08 </a:t>
                      </a:r>
                      <a:r>
                        <a:rPr lang="es-CO" sz="1100" dirty="0">
                          <a:latin typeface="Calibri" panose="020F0502020204030204" pitchFamily="34" charset="0"/>
                        </a:rPr>
                        <a:t>%</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693423425"/>
                  </a:ext>
                </a:extLst>
              </a:tr>
              <a:tr h="543327">
                <a:tc>
                  <a:txBody>
                    <a:bodyPr/>
                    <a:lstStyle/>
                    <a:p>
                      <a:pPr algn="ctr"/>
                      <a:r>
                        <a:rPr lang="es-CO" sz="1100" dirty="0" smtClean="0">
                          <a:latin typeface="Calibri" panose="020F0502020204030204" pitchFamily="34" charset="0"/>
                        </a:rPr>
                        <a:t>Presencial</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mn-cs"/>
                        </a:rPr>
                        <a:t>3769</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75.06 </a:t>
                      </a:r>
                      <a:r>
                        <a:rPr lang="es-CO" sz="1100" dirty="0">
                          <a:latin typeface="Calibri" panose="020F0502020204030204" pitchFamily="34" charset="0"/>
                        </a:rPr>
                        <a:t>%</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2565946203"/>
                  </a:ext>
                </a:extLst>
              </a:tr>
              <a:tr h="543327">
                <a:tc>
                  <a:txBody>
                    <a:bodyPr/>
                    <a:lstStyle/>
                    <a:p>
                      <a:pPr algn="ctr"/>
                      <a:r>
                        <a:rPr lang="es-CO" sz="1100" dirty="0" smtClean="0">
                          <a:latin typeface="Calibri" panose="020F0502020204030204" pitchFamily="34" charset="0"/>
                        </a:rPr>
                        <a:t>Sitio </a:t>
                      </a:r>
                      <a:r>
                        <a:rPr lang="es-CO" sz="1100" dirty="0">
                          <a:latin typeface="Calibri" panose="020F0502020204030204" pitchFamily="34" charset="0"/>
                        </a:rPr>
                        <a:t>web</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mn-cs"/>
                        </a:rPr>
                        <a:t>90</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1.79 </a:t>
                      </a:r>
                      <a:r>
                        <a:rPr lang="es-CO" sz="1100" dirty="0">
                          <a:latin typeface="Calibri" panose="020F0502020204030204" pitchFamily="34" charset="0"/>
                        </a:rPr>
                        <a:t>%</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254771983"/>
                  </a:ext>
                </a:extLst>
              </a:tr>
              <a:tr h="543327">
                <a:tc>
                  <a:txBody>
                    <a:bodyPr/>
                    <a:lstStyle/>
                    <a:p>
                      <a:pPr algn="ctr"/>
                      <a:r>
                        <a:rPr lang="es-CO" sz="1100" dirty="0" smtClean="0">
                          <a:latin typeface="Calibri" panose="020F0502020204030204" pitchFamily="34" charset="0"/>
                        </a:rPr>
                        <a:t>Telefónico </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cs typeface="+mn-cs"/>
                        </a:rPr>
                        <a:t>37</a:t>
                      </a:r>
                      <a:endParaRPr lang="es-CO" sz="1100" dirty="0">
                        <a:latin typeface="Calibri" panose="020F0502020204030204" pitchFamily="34" charset="0"/>
                        <a:cs typeface="Arial" panose="020B0604020202020204" pitchFamily="34" charset="0"/>
                      </a:endParaRPr>
                    </a:p>
                  </a:txBody>
                  <a:tcPr anchor="ctr"/>
                </a:tc>
                <a:tc>
                  <a:txBody>
                    <a:bodyPr/>
                    <a:lstStyle/>
                    <a:p>
                      <a:pPr algn="ctr"/>
                      <a:r>
                        <a:rPr lang="es-CO" sz="1100" dirty="0" smtClean="0">
                          <a:latin typeface="Calibri" panose="020F0502020204030204" pitchFamily="34" charset="0"/>
                        </a:rPr>
                        <a:t>0.74 </a:t>
                      </a:r>
                      <a:r>
                        <a:rPr lang="es-CO" sz="1100" dirty="0">
                          <a:latin typeface="Calibri" panose="020F0502020204030204" pitchFamily="34" charset="0"/>
                        </a:rPr>
                        <a:t>%</a:t>
                      </a:r>
                      <a:endParaRPr lang="es-CO" sz="1100" dirty="0">
                        <a:latin typeface="Calibri" panose="020F0502020204030204" pitchFamily="34" charset="0"/>
                        <a:cs typeface="Arial" panose="020B0604020202020204" pitchFamily="34" charset="0"/>
                      </a:endParaRPr>
                    </a:p>
                  </a:txBody>
                  <a:tcPr anchor="ctr"/>
                </a:tc>
                <a:extLst>
                  <a:ext uri="{0D108BD9-81ED-4DB2-BD59-A6C34878D82A}">
                    <a16:rowId xmlns="" xmlns:a16="http://schemas.microsoft.com/office/drawing/2014/main" val="2432549553"/>
                  </a:ext>
                </a:extLst>
              </a:tr>
            </a:tbl>
          </a:graphicData>
        </a:graphic>
      </p:graphicFrame>
      <p:graphicFrame>
        <p:nvGraphicFramePr>
          <p:cNvPr id="4" name="Gráfico 3">
            <a:extLst>
              <a:ext uri="{FF2B5EF4-FFF2-40B4-BE49-F238E27FC236}">
                <a16:creationId xmlns="" xmlns:a16="http://schemas.microsoft.com/office/drawing/2014/main" id="{5F7179B3-D1C4-4D85-9A53-6B7EC2FB6309}"/>
              </a:ext>
            </a:extLst>
          </p:cNvPr>
          <p:cNvGraphicFramePr/>
          <p:nvPr>
            <p:extLst>
              <p:ext uri="{D42A27DB-BD31-4B8C-83A1-F6EECF244321}">
                <p14:modId xmlns:p14="http://schemas.microsoft.com/office/powerpoint/2010/main" val="1468098034"/>
              </p:ext>
            </p:extLst>
          </p:nvPr>
        </p:nvGraphicFramePr>
        <p:xfrm>
          <a:off x="4492491" y="1248940"/>
          <a:ext cx="4281715" cy="386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668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 xmlns:a16="http://schemas.microsoft.com/office/drawing/2014/main" id="{74750E02-5268-4F43-BA1E-4008A1BE81B2}"/>
              </a:ext>
            </a:extLst>
          </p:cNvPr>
          <p:cNvSpPr txBox="1">
            <a:spLocks/>
          </p:cNvSpPr>
          <p:nvPr/>
        </p:nvSpPr>
        <p:spPr>
          <a:xfrm>
            <a:off x="499133" y="2185639"/>
            <a:ext cx="3359189" cy="20518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450"/>
              </a:spcAft>
              <a:buNone/>
              <a:defRPr/>
            </a:pPr>
            <a:r>
              <a:rPr lang="es-419" sz="1500" dirty="0" smtClean="0">
                <a:solidFill>
                  <a:prstClr val="black"/>
                </a:solidFill>
                <a:latin typeface="Calibri" panose="020F0502020204030204" pitchFamily="34" charset="0"/>
                <a:ea typeface="+mn-ea"/>
                <a:cs typeface="Arial" panose="020B0604020202020204" pitchFamily="34" charset="0"/>
              </a:rPr>
              <a:t>Durante este periodo se </a:t>
            </a:r>
            <a:r>
              <a:rPr lang="es-419" sz="1500" dirty="0">
                <a:solidFill>
                  <a:prstClr val="black"/>
                </a:solidFill>
                <a:latin typeface="Calibri" panose="020F0502020204030204" pitchFamily="34" charset="0"/>
                <a:ea typeface="+mn-ea"/>
                <a:cs typeface="Arial" panose="020B0604020202020204" pitchFamily="34" charset="0"/>
              </a:rPr>
              <a:t>recibieron </a:t>
            </a:r>
            <a:r>
              <a:rPr lang="es-419" sz="1500" dirty="0" smtClean="0">
                <a:solidFill>
                  <a:prstClr val="black"/>
                </a:solidFill>
                <a:latin typeface="Calibri" panose="020F0502020204030204" pitchFamily="34" charset="0"/>
                <a:ea typeface="+mn-ea"/>
                <a:cs typeface="Arial" panose="020B0604020202020204" pitchFamily="34" charset="0"/>
              </a:rPr>
              <a:t> un total de 427 PQRSD, de los cuales  196 se recibieron de manera presencial </a:t>
            </a:r>
            <a:r>
              <a:rPr lang="es-CO" sz="1500" dirty="0">
                <a:solidFill>
                  <a:prstClr val="black"/>
                </a:solidFill>
                <a:latin typeface="Calibri" panose="020F0502020204030204" pitchFamily="34" charset="0"/>
                <a:ea typeface="+mn-ea"/>
                <a:cs typeface="Arial" panose="020B0604020202020204" pitchFamily="34" charset="0"/>
              </a:rPr>
              <a:t>en </a:t>
            </a:r>
            <a:r>
              <a:rPr lang="es-CO" sz="1500" dirty="0" smtClean="0">
                <a:solidFill>
                  <a:prstClr val="black"/>
                </a:solidFill>
                <a:latin typeface="Calibri" panose="020F0502020204030204" pitchFamily="34" charset="0"/>
                <a:ea typeface="+mn-ea"/>
                <a:cs typeface="Arial" panose="020B0604020202020204" pitchFamily="34" charset="0"/>
              </a:rPr>
              <a:t>los punto de atención dispuestos por la entidad, 110</a:t>
            </a:r>
            <a:r>
              <a:rPr lang="es-419" sz="1500" dirty="0" smtClean="0">
                <a:solidFill>
                  <a:prstClr val="black"/>
                </a:solidFill>
                <a:latin typeface="Calibri" panose="020F0502020204030204" pitchFamily="34" charset="0"/>
                <a:ea typeface="+mn-ea"/>
                <a:cs typeface="Arial" panose="020B0604020202020204" pitchFamily="34" charset="0"/>
              </a:rPr>
              <a:t> se reciben por correo electrónico, 72 por correo postal, por sitio web 44 y 5 por medio telefónico. </a:t>
            </a:r>
            <a:endParaRPr lang="es-CO" sz="1500" dirty="0">
              <a:latin typeface="Calibri" panose="020F0502020204030204" pitchFamily="34" charset="0"/>
              <a:cs typeface="Arial" panose="020B0604020202020204" pitchFamily="34" charset="0"/>
            </a:endParaRPr>
          </a:p>
        </p:txBody>
      </p:sp>
      <p:sp>
        <p:nvSpPr>
          <p:cNvPr id="4" name="Título 1">
            <a:extLst>
              <a:ext uri="{FF2B5EF4-FFF2-40B4-BE49-F238E27FC236}">
                <a16:creationId xmlns="" xmlns:a16="http://schemas.microsoft.com/office/drawing/2014/main" id="{4931DAD6-0E7A-49EB-8E0B-89CA2DC22B73}"/>
              </a:ext>
            </a:extLst>
          </p:cNvPr>
          <p:cNvSpPr txBox="1">
            <a:spLocks/>
          </p:cNvSpPr>
          <p:nvPr/>
        </p:nvSpPr>
        <p:spPr>
          <a:xfrm>
            <a:off x="356863" y="423368"/>
            <a:ext cx="8111887" cy="3720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smtClean="0">
                <a:latin typeface="Calibri" panose="020F0502020204030204" pitchFamily="34" charset="0"/>
                <a:cs typeface="Arial" panose="020B0604020202020204" pitchFamily="34" charset="0"/>
              </a:rPr>
              <a:t>PQRSD por Canales de Atención</a:t>
            </a:r>
            <a:endParaRPr lang="es-CO" sz="2400" b="1" dirty="0">
              <a:latin typeface="Calibri" panose="020F0502020204030204" pitchFamily="34" charset="0"/>
              <a:cs typeface="Arial" panose="020B0604020202020204" pitchFamily="34" charset="0"/>
            </a:endParaRPr>
          </a:p>
        </p:txBody>
      </p:sp>
      <p:graphicFrame>
        <p:nvGraphicFramePr>
          <p:cNvPr id="7" name="Gráfico 6"/>
          <p:cNvGraphicFramePr/>
          <p:nvPr>
            <p:extLst>
              <p:ext uri="{D42A27DB-BD31-4B8C-83A1-F6EECF244321}">
                <p14:modId xmlns:p14="http://schemas.microsoft.com/office/powerpoint/2010/main" val="1396661467"/>
              </p:ext>
            </p:extLst>
          </p:nvPr>
        </p:nvGraphicFramePr>
        <p:xfrm>
          <a:off x="4307068" y="1207971"/>
          <a:ext cx="4161681" cy="41557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4825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501921716"/>
              </p:ext>
            </p:extLst>
          </p:nvPr>
        </p:nvGraphicFramePr>
        <p:xfrm>
          <a:off x="2263697" y="465485"/>
          <a:ext cx="6374864" cy="4967782"/>
        </p:xfrm>
        <a:graphic>
          <a:graphicData uri="http://schemas.openxmlformats.org/drawingml/2006/table">
            <a:tbl>
              <a:tblPr firstRow="1" bandRow="1">
                <a:tableStyleId>{073A0DAA-6AF3-43AB-8588-CEC1D06C72B9}</a:tableStyleId>
              </a:tblPr>
              <a:tblGrid>
                <a:gridCol w="1761893">
                  <a:extLst>
                    <a:ext uri="{9D8B030D-6E8A-4147-A177-3AD203B41FA5}">
                      <a16:colId xmlns="" xmlns:a16="http://schemas.microsoft.com/office/drawing/2014/main" val="82721195"/>
                    </a:ext>
                  </a:extLst>
                </a:gridCol>
                <a:gridCol w="1081669">
                  <a:extLst>
                    <a:ext uri="{9D8B030D-6E8A-4147-A177-3AD203B41FA5}">
                      <a16:colId xmlns="" xmlns:a16="http://schemas.microsoft.com/office/drawing/2014/main" val="3650544888"/>
                    </a:ext>
                  </a:extLst>
                </a:gridCol>
                <a:gridCol w="1148575">
                  <a:extLst>
                    <a:ext uri="{9D8B030D-6E8A-4147-A177-3AD203B41FA5}">
                      <a16:colId xmlns="" xmlns:a16="http://schemas.microsoft.com/office/drawing/2014/main" val="1225179019"/>
                    </a:ext>
                  </a:extLst>
                </a:gridCol>
                <a:gridCol w="1215483">
                  <a:extLst>
                    <a:ext uri="{9D8B030D-6E8A-4147-A177-3AD203B41FA5}">
                      <a16:colId xmlns="" xmlns:a16="http://schemas.microsoft.com/office/drawing/2014/main" val="3821573971"/>
                    </a:ext>
                  </a:extLst>
                </a:gridCol>
                <a:gridCol w="1167244">
                  <a:extLst>
                    <a:ext uri="{9D8B030D-6E8A-4147-A177-3AD203B41FA5}">
                      <a16:colId xmlns="" xmlns:a16="http://schemas.microsoft.com/office/drawing/2014/main" val="599526904"/>
                    </a:ext>
                  </a:extLst>
                </a:gridCol>
              </a:tblGrid>
              <a:tr h="691342">
                <a:tc>
                  <a:txBody>
                    <a:bodyPr/>
                    <a:lstStyle/>
                    <a:p>
                      <a:pPr algn="ctr"/>
                      <a:r>
                        <a:rPr lang="es-CO" sz="1100" dirty="0" smtClean="0">
                          <a:latin typeface="Calibri" panose="020F0502020204030204" pitchFamily="34" charset="0"/>
                        </a:rPr>
                        <a:t>Tipo de petición</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Enero</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Febrero</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Marzo</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Total</a:t>
                      </a:r>
                      <a:endParaRPr lang="es-CO" sz="1100" dirty="0">
                        <a:latin typeface="Calibri" panose="020F0502020204030204" pitchFamily="34" charset="0"/>
                      </a:endParaRPr>
                    </a:p>
                  </a:txBody>
                  <a:tcPr anchor="ctr"/>
                </a:tc>
                <a:extLst>
                  <a:ext uri="{0D108BD9-81ED-4DB2-BD59-A6C34878D82A}">
                    <a16:rowId xmlns="" xmlns:a16="http://schemas.microsoft.com/office/drawing/2014/main" val="940966884"/>
                  </a:ext>
                </a:extLst>
              </a:tr>
              <a:tr h="1058407">
                <a:tc>
                  <a:txBody>
                    <a:bodyPr/>
                    <a:lstStyle/>
                    <a:p>
                      <a:pPr algn="ctr"/>
                      <a:r>
                        <a:rPr lang="es-CO" sz="1100" b="0" dirty="0" smtClean="0">
                          <a:latin typeface="Calibri" panose="020F0502020204030204" pitchFamily="34" charset="0"/>
                        </a:rPr>
                        <a:t>Consultas relacionadas con la materia</a:t>
                      </a:r>
                      <a:r>
                        <a:rPr lang="es-CO" sz="1100" b="0" baseline="0" dirty="0" smtClean="0">
                          <a:latin typeface="Calibri" panose="020F0502020204030204" pitchFamily="34" charset="0"/>
                        </a:rPr>
                        <a:t> a cargo de la entidad, a ser tratada por diferentes dependencias de acuerdo con sus funciones </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3</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3</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4</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10</a:t>
                      </a:r>
                      <a:endParaRPr lang="es-CO" sz="1100" b="0" dirty="0">
                        <a:latin typeface="Calibri" panose="020F0502020204030204" pitchFamily="34" charset="0"/>
                      </a:endParaRPr>
                    </a:p>
                  </a:txBody>
                  <a:tcPr anchor="ctr"/>
                </a:tc>
                <a:extLst>
                  <a:ext uri="{0D108BD9-81ED-4DB2-BD59-A6C34878D82A}">
                    <a16:rowId xmlns="" xmlns:a16="http://schemas.microsoft.com/office/drawing/2014/main" val="1245568924"/>
                  </a:ext>
                </a:extLst>
              </a:tr>
              <a:tr h="481094">
                <a:tc>
                  <a:txBody>
                    <a:bodyPr/>
                    <a:lstStyle/>
                    <a:p>
                      <a:pPr algn="ctr"/>
                      <a:r>
                        <a:rPr lang="es-CO" sz="1100" b="0" dirty="0" smtClean="0">
                          <a:latin typeface="Calibri" panose="020F0502020204030204" pitchFamily="34" charset="0"/>
                        </a:rPr>
                        <a:t>Denuncia</a:t>
                      </a:r>
                      <a:endParaRPr lang="es-CO" sz="1100" b="0" dirty="0">
                        <a:latin typeface="Calibri" panose="020F0502020204030204" pitchFamily="34" charset="0"/>
                      </a:endParaRPr>
                    </a:p>
                  </a:txBody>
                  <a:tcPr anchor="ctr"/>
                </a:tc>
                <a:tc>
                  <a:txBody>
                    <a:bodyPr/>
                    <a:lstStyle/>
                    <a:p>
                      <a:pPr algn="ctr"/>
                      <a:endParaRPr lang="es-CO" sz="1100" b="0" dirty="0">
                        <a:latin typeface="Calibri" panose="020F0502020204030204" pitchFamily="34" charset="0"/>
                      </a:endParaRPr>
                    </a:p>
                  </a:txBody>
                  <a:tcPr anchor="ctr"/>
                </a:tc>
                <a:tc>
                  <a:txBody>
                    <a:bodyPr/>
                    <a:lstStyle/>
                    <a:p>
                      <a:pPr algn="ct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1</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1</a:t>
                      </a:r>
                      <a:endParaRPr lang="es-CO" sz="1100" b="0" dirty="0">
                        <a:latin typeface="Calibri" panose="020F0502020204030204" pitchFamily="34" charset="0"/>
                      </a:endParaRPr>
                    </a:p>
                  </a:txBody>
                  <a:tcPr anchor="ctr"/>
                </a:tc>
              </a:tr>
              <a:tr h="481094">
                <a:tc>
                  <a:txBody>
                    <a:bodyPr/>
                    <a:lstStyle/>
                    <a:p>
                      <a:pPr algn="ctr"/>
                      <a:r>
                        <a:rPr lang="es-CO" sz="1100" b="0" dirty="0" smtClean="0">
                          <a:latin typeface="Calibri" panose="020F0502020204030204" pitchFamily="34" charset="0"/>
                        </a:rPr>
                        <a:t>Derechos de petición de interés general</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102</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161</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109</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372</a:t>
                      </a:r>
                      <a:endParaRPr lang="es-CO" sz="1100" b="0" dirty="0">
                        <a:latin typeface="Calibri" panose="020F0502020204030204" pitchFamily="34" charset="0"/>
                      </a:endParaRPr>
                    </a:p>
                  </a:txBody>
                  <a:tcPr anchor="ctr"/>
                </a:tc>
                <a:extLst>
                  <a:ext uri="{0D108BD9-81ED-4DB2-BD59-A6C34878D82A}">
                    <a16:rowId xmlns="" xmlns:a16="http://schemas.microsoft.com/office/drawing/2014/main" val="3296571061"/>
                  </a:ext>
                </a:extLst>
              </a:tr>
              <a:tr h="349752">
                <a:tc>
                  <a:txBody>
                    <a:bodyPr/>
                    <a:lstStyle/>
                    <a:p>
                      <a:pPr algn="ctr"/>
                      <a:r>
                        <a:rPr lang="es-CO" sz="1100" b="0" dirty="0" smtClean="0">
                          <a:latin typeface="Calibri" panose="020F0502020204030204" pitchFamily="34" charset="0"/>
                        </a:rPr>
                        <a:t>Queja</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1</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2</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2</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5</a:t>
                      </a:r>
                      <a:endParaRPr lang="es-CO" sz="1100" b="0" dirty="0">
                        <a:latin typeface="Calibri" panose="020F0502020204030204" pitchFamily="34" charset="0"/>
                      </a:endParaRPr>
                    </a:p>
                  </a:txBody>
                  <a:tcPr anchor="ctr"/>
                </a:tc>
                <a:extLst>
                  <a:ext uri="{0D108BD9-81ED-4DB2-BD59-A6C34878D82A}">
                    <a16:rowId xmlns="" xmlns:a16="http://schemas.microsoft.com/office/drawing/2014/main" val="643408221"/>
                  </a:ext>
                </a:extLst>
              </a:tr>
              <a:tr h="349752">
                <a:tc>
                  <a:txBody>
                    <a:bodyPr/>
                    <a:lstStyle/>
                    <a:p>
                      <a:pPr algn="ctr"/>
                      <a:r>
                        <a:rPr lang="es-CO" sz="1100" b="0" dirty="0" smtClean="0">
                          <a:latin typeface="Calibri" panose="020F0502020204030204" pitchFamily="34" charset="0"/>
                        </a:rPr>
                        <a:t>Reclamo</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1</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1</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1</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3</a:t>
                      </a:r>
                      <a:endParaRPr lang="es-CO" sz="1100" b="0" dirty="0">
                        <a:latin typeface="Calibri" panose="020F0502020204030204" pitchFamily="34" charset="0"/>
                      </a:endParaRPr>
                    </a:p>
                  </a:txBody>
                  <a:tcPr anchor="ctr"/>
                </a:tc>
                <a:extLst>
                  <a:ext uri="{0D108BD9-81ED-4DB2-BD59-A6C34878D82A}">
                    <a16:rowId xmlns="" xmlns:a16="http://schemas.microsoft.com/office/drawing/2014/main" val="3012148920"/>
                  </a:ext>
                </a:extLst>
              </a:tr>
              <a:tr h="786590">
                <a:tc>
                  <a:txBody>
                    <a:bodyPr/>
                    <a:lstStyle/>
                    <a:p>
                      <a:pPr algn="ctr"/>
                      <a:r>
                        <a:rPr lang="es-CO" sz="1100" b="0" dirty="0" smtClean="0">
                          <a:latin typeface="Calibri" panose="020F0502020204030204" pitchFamily="34" charset="0"/>
                        </a:rPr>
                        <a:t>Solicitudes</a:t>
                      </a:r>
                      <a:r>
                        <a:rPr lang="es-CO" sz="1100" b="0" baseline="0" dirty="0" smtClean="0">
                          <a:latin typeface="Calibri" panose="020F0502020204030204" pitchFamily="34" charset="0"/>
                        </a:rPr>
                        <a:t> de copias o </a:t>
                      </a:r>
                      <a:r>
                        <a:rPr lang="es-CO" sz="1100" b="0" dirty="0" smtClean="0">
                          <a:latin typeface="Calibri" panose="020F0502020204030204" pitchFamily="34" charset="0"/>
                        </a:rPr>
                        <a:t>exámenes</a:t>
                      </a:r>
                      <a:r>
                        <a:rPr lang="es-CO" sz="1100" b="0" baseline="0" dirty="0" smtClean="0">
                          <a:latin typeface="Calibri" panose="020F0502020204030204" pitchFamily="34" charset="0"/>
                        </a:rPr>
                        <a:t> de documentos que reposan en la entidad. </a:t>
                      </a:r>
                      <a:endParaRPr lang="es-CO" sz="1100" b="0" dirty="0">
                        <a:latin typeface="Calibri" panose="020F0502020204030204" pitchFamily="34" charset="0"/>
                      </a:endParaRPr>
                    </a:p>
                  </a:txBody>
                  <a:tcPr anchor="ctr"/>
                </a:tc>
                <a:tc>
                  <a:txBody>
                    <a:bodyPr/>
                    <a:lstStyle/>
                    <a:p>
                      <a:pPr algn="ct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3</a:t>
                      </a:r>
                      <a:endParaRPr lang="es-CO" sz="1100" b="0" dirty="0">
                        <a:latin typeface="Calibri" panose="020F0502020204030204" pitchFamily="34" charset="0"/>
                      </a:endParaRPr>
                    </a:p>
                  </a:txBody>
                  <a:tcPr anchor="ctr"/>
                </a:tc>
                <a:tc>
                  <a:txBody>
                    <a:bodyPr/>
                    <a:lstStyle/>
                    <a:p>
                      <a:pPr algn="ct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3</a:t>
                      </a:r>
                      <a:endParaRPr lang="es-CO" sz="1100" b="0" dirty="0">
                        <a:latin typeface="Calibri" panose="020F0502020204030204" pitchFamily="34" charset="0"/>
                      </a:endParaRPr>
                    </a:p>
                  </a:txBody>
                  <a:tcPr anchor="ctr"/>
                </a:tc>
                <a:extLst>
                  <a:ext uri="{0D108BD9-81ED-4DB2-BD59-A6C34878D82A}">
                    <a16:rowId xmlns="" xmlns:a16="http://schemas.microsoft.com/office/drawing/2014/main" val="335861866"/>
                  </a:ext>
                </a:extLst>
              </a:tr>
              <a:tr h="481094">
                <a:tc>
                  <a:txBody>
                    <a:bodyPr/>
                    <a:lstStyle/>
                    <a:p>
                      <a:pPr algn="ctr"/>
                      <a:r>
                        <a:rPr lang="es-CO" sz="1100" b="0" dirty="0" smtClean="0">
                          <a:latin typeface="Calibri" panose="020F0502020204030204" pitchFamily="34" charset="0"/>
                        </a:rPr>
                        <a:t>Solicitud</a:t>
                      </a:r>
                      <a:r>
                        <a:rPr lang="es-CO" sz="1100" b="0" baseline="0" dirty="0" smtClean="0">
                          <a:latin typeface="Calibri" panose="020F0502020204030204" pitchFamily="34" charset="0"/>
                        </a:rPr>
                        <a:t> de otra entidad pública</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9</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12</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12</a:t>
                      </a:r>
                      <a:endParaRPr lang="es-CO" sz="1100" b="0" dirty="0">
                        <a:latin typeface="Calibri" panose="020F0502020204030204" pitchFamily="34" charset="0"/>
                      </a:endParaRPr>
                    </a:p>
                  </a:txBody>
                  <a:tcPr anchor="ctr"/>
                </a:tc>
                <a:tc>
                  <a:txBody>
                    <a:bodyPr/>
                    <a:lstStyle/>
                    <a:p>
                      <a:pPr algn="ctr"/>
                      <a:r>
                        <a:rPr lang="es-CO" sz="1100" b="0" dirty="0" smtClean="0">
                          <a:latin typeface="Calibri" panose="020F0502020204030204" pitchFamily="34" charset="0"/>
                        </a:rPr>
                        <a:t>33</a:t>
                      </a:r>
                      <a:endParaRPr lang="es-CO" sz="1100" b="0" dirty="0">
                        <a:latin typeface="Calibri" panose="020F0502020204030204" pitchFamily="34" charset="0"/>
                      </a:endParaRPr>
                    </a:p>
                  </a:txBody>
                  <a:tcPr anchor="ctr"/>
                </a:tc>
                <a:extLst>
                  <a:ext uri="{0D108BD9-81ED-4DB2-BD59-A6C34878D82A}">
                    <a16:rowId xmlns="" xmlns:a16="http://schemas.microsoft.com/office/drawing/2014/main" val="2516007954"/>
                  </a:ext>
                </a:extLst>
              </a:tr>
              <a:tr h="288657">
                <a:tc>
                  <a:txBody>
                    <a:bodyPr/>
                    <a:lstStyle/>
                    <a:p>
                      <a:pPr algn="ctr"/>
                      <a:r>
                        <a:rPr lang="es-CO" sz="1100" b="1" dirty="0" smtClean="0">
                          <a:latin typeface="Calibri" panose="020F0502020204030204" pitchFamily="34" charset="0"/>
                        </a:rPr>
                        <a:t>TOTAL</a:t>
                      </a:r>
                      <a:endParaRPr lang="es-CO" sz="1100" b="1" dirty="0">
                        <a:latin typeface="Calibri" panose="020F0502020204030204" pitchFamily="34" charset="0"/>
                      </a:endParaRPr>
                    </a:p>
                  </a:txBody>
                  <a:tcPr anchor="ctr"/>
                </a:tc>
                <a:tc>
                  <a:txBody>
                    <a:bodyPr/>
                    <a:lstStyle/>
                    <a:p>
                      <a:pPr algn="ctr"/>
                      <a:r>
                        <a:rPr lang="es-CO" sz="1100" b="1" dirty="0" smtClean="0">
                          <a:latin typeface="Calibri" panose="020F0502020204030204" pitchFamily="34" charset="0"/>
                        </a:rPr>
                        <a:t>116</a:t>
                      </a:r>
                      <a:endParaRPr lang="es-CO" sz="1100" b="1" dirty="0">
                        <a:latin typeface="Calibri" panose="020F0502020204030204" pitchFamily="34" charset="0"/>
                      </a:endParaRPr>
                    </a:p>
                  </a:txBody>
                  <a:tcPr anchor="ctr"/>
                </a:tc>
                <a:tc>
                  <a:txBody>
                    <a:bodyPr/>
                    <a:lstStyle/>
                    <a:p>
                      <a:pPr algn="ctr"/>
                      <a:r>
                        <a:rPr lang="es-CO" sz="1100" b="1" dirty="0" smtClean="0">
                          <a:latin typeface="Calibri" panose="020F0502020204030204" pitchFamily="34" charset="0"/>
                        </a:rPr>
                        <a:t>182</a:t>
                      </a:r>
                      <a:endParaRPr lang="es-CO" sz="1100" b="1" dirty="0">
                        <a:latin typeface="Calibri" panose="020F0502020204030204" pitchFamily="34" charset="0"/>
                      </a:endParaRPr>
                    </a:p>
                  </a:txBody>
                  <a:tcPr anchor="ctr"/>
                </a:tc>
                <a:tc>
                  <a:txBody>
                    <a:bodyPr/>
                    <a:lstStyle/>
                    <a:p>
                      <a:pPr algn="ctr"/>
                      <a:r>
                        <a:rPr lang="es-CO" sz="1100" b="1" dirty="0" smtClean="0">
                          <a:latin typeface="Calibri" panose="020F0502020204030204" pitchFamily="34" charset="0"/>
                        </a:rPr>
                        <a:t>129</a:t>
                      </a:r>
                      <a:endParaRPr lang="es-CO" sz="1100" b="1" dirty="0">
                        <a:latin typeface="Calibri" panose="020F0502020204030204" pitchFamily="34" charset="0"/>
                      </a:endParaRPr>
                    </a:p>
                  </a:txBody>
                  <a:tcPr anchor="ctr"/>
                </a:tc>
                <a:tc>
                  <a:txBody>
                    <a:bodyPr/>
                    <a:lstStyle/>
                    <a:p>
                      <a:pPr algn="ctr"/>
                      <a:r>
                        <a:rPr lang="es-CO" sz="1100" b="1" dirty="0" smtClean="0">
                          <a:latin typeface="Calibri" panose="020F0502020204030204" pitchFamily="34" charset="0"/>
                        </a:rPr>
                        <a:t>427</a:t>
                      </a:r>
                      <a:endParaRPr lang="es-CO" sz="1100" b="1" dirty="0">
                        <a:latin typeface="Calibri" panose="020F0502020204030204" pitchFamily="34" charset="0"/>
                      </a:endParaRPr>
                    </a:p>
                  </a:txBody>
                  <a:tcPr anchor="ctr"/>
                </a:tc>
                <a:extLst>
                  <a:ext uri="{0D108BD9-81ED-4DB2-BD59-A6C34878D82A}">
                    <a16:rowId xmlns="" xmlns:a16="http://schemas.microsoft.com/office/drawing/2014/main" val="854485387"/>
                  </a:ext>
                </a:extLst>
              </a:tr>
            </a:tbl>
          </a:graphicData>
        </a:graphic>
      </p:graphicFrame>
      <p:sp>
        <p:nvSpPr>
          <p:cNvPr id="6" name="Rectángulo 5"/>
          <p:cNvSpPr/>
          <p:nvPr/>
        </p:nvSpPr>
        <p:spPr>
          <a:xfrm>
            <a:off x="317603" y="2071147"/>
            <a:ext cx="1683835" cy="1708160"/>
          </a:xfrm>
          <a:prstGeom prst="rect">
            <a:avLst/>
          </a:prstGeom>
        </p:spPr>
        <p:txBody>
          <a:bodyPr wrap="square">
            <a:spAutoFit/>
          </a:bodyPr>
          <a:lstStyle/>
          <a:p>
            <a:pPr algn="just"/>
            <a:r>
              <a:rPr lang="es-CO" sz="1500" dirty="0" smtClean="0">
                <a:latin typeface="Calibri" panose="020F0502020204030204" pitchFamily="34" charset="0"/>
                <a:cs typeface="Arial" panose="020B0604020202020204" pitchFamily="34" charset="0"/>
              </a:rPr>
              <a:t>Consolidado cuantitativo por tipología documental de las PQRSD radicadas en el primer  trimestre de 2020</a:t>
            </a:r>
            <a:endParaRPr lang="es-CO" sz="1500" dirty="0">
              <a:latin typeface="Calibri" panose="020F0502020204030204" pitchFamily="34" charset="0"/>
            </a:endParaRPr>
          </a:p>
        </p:txBody>
      </p:sp>
    </p:spTree>
    <p:extLst>
      <p:ext uri="{BB962C8B-B14F-4D97-AF65-F5344CB8AC3E}">
        <p14:creationId xmlns:p14="http://schemas.microsoft.com/office/powerpoint/2010/main" val="3553279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 xmlns:a16="http://schemas.microsoft.com/office/drawing/2014/main" id="{74750E02-5268-4F43-BA1E-4008A1BE81B2}"/>
              </a:ext>
            </a:extLst>
          </p:cNvPr>
          <p:cNvSpPr txBox="1">
            <a:spLocks/>
          </p:cNvSpPr>
          <p:nvPr/>
        </p:nvSpPr>
        <p:spPr>
          <a:xfrm>
            <a:off x="356864" y="837094"/>
            <a:ext cx="8460566" cy="44523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Open Sans Semibold" panose="020B0706030804020204" pitchFamily="34" charset="0"/>
                <a:cs typeface="Open Sans Semibold" panose="020B07060308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450"/>
              </a:spcAft>
              <a:buNone/>
              <a:defRPr/>
            </a:pPr>
            <a:endParaRPr lang="es-CO" dirty="0">
              <a:latin typeface="Arial" panose="020B0604020202020204" pitchFamily="34" charset="0"/>
              <a:cs typeface="Arial" panose="020B0604020202020204" pitchFamily="34" charset="0"/>
            </a:endParaRPr>
          </a:p>
        </p:txBody>
      </p:sp>
      <p:sp>
        <p:nvSpPr>
          <p:cNvPr id="4" name="Título 1">
            <a:extLst>
              <a:ext uri="{FF2B5EF4-FFF2-40B4-BE49-F238E27FC236}">
                <a16:creationId xmlns="" xmlns:a16="http://schemas.microsoft.com/office/drawing/2014/main" id="{4931DAD6-0E7A-49EB-8E0B-89CA2DC22B73}"/>
              </a:ext>
            </a:extLst>
          </p:cNvPr>
          <p:cNvSpPr txBox="1">
            <a:spLocks/>
          </p:cNvSpPr>
          <p:nvPr/>
        </p:nvSpPr>
        <p:spPr>
          <a:xfrm>
            <a:off x="514550" y="641467"/>
            <a:ext cx="8145194" cy="9085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ctr"/>
            <a:r>
              <a:rPr lang="es-CO" sz="2400" b="1" dirty="0" smtClean="0">
                <a:latin typeface="Calibri" panose="020F0502020204030204" pitchFamily="34" charset="0"/>
                <a:cs typeface="Arial" panose="020B0604020202020204" pitchFamily="34" charset="0"/>
              </a:rPr>
              <a:t>Tiempos de respuesta para contestar las Peticiones, Sugerencias, Quejas</a:t>
            </a:r>
            <a:r>
              <a:rPr lang="es-CO" sz="2400" b="1" dirty="0">
                <a:latin typeface="Calibri" panose="020F0502020204030204" pitchFamily="34" charset="0"/>
                <a:cs typeface="Arial" panose="020B0604020202020204" pitchFamily="34" charset="0"/>
              </a:rPr>
              <a:t> o</a:t>
            </a:r>
            <a:r>
              <a:rPr lang="es-CO" sz="2400" b="1" dirty="0" smtClean="0">
                <a:latin typeface="Calibri" panose="020F0502020204030204" pitchFamily="34" charset="0"/>
                <a:cs typeface="Arial" panose="020B0604020202020204" pitchFamily="34" charset="0"/>
              </a:rPr>
              <a:t> </a:t>
            </a:r>
            <a:r>
              <a:rPr lang="es-CO" sz="2400" b="1" dirty="0">
                <a:latin typeface="Calibri" panose="020F0502020204030204" pitchFamily="34" charset="0"/>
                <a:cs typeface="Arial" panose="020B0604020202020204" pitchFamily="34" charset="0"/>
              </a:rPr>
              <a:t>R</a:t>
            </a:r>
            <a:r>
              <a:rPr lang="es-CO" sz="2400" b="1" dirty="0" smtClean="0">
                <a:latin typeface="Calibri" panose="020F0502020204030204" pitchFamily="34" charset="0"/>
                <a:cs typeface="Arial" panose="020B0604020202020204" pitchFamily="34" charset="0"/>
              </a:rPr>
              <a:t>eclamos (Ley 1755 de 2015)</a:t>
            </a:r>
          </a:p>
          <a:p>
            <a:pPr algn="ctr"/>
            <a:endParaRPr lang="es-CO" sz="2400" b="1" dirty="0" smtClean="0">
              <a:latin typeface="+mn-lt"/>
              <a:cs typeface="Arial" panose="020B0604020202020204" pitchFamily="34" charset="0"/>
            </a:endParaRPr>
          </a:p>
          <a:p>
            <a:pPr algn="ctr"/>
            <a:r>
              <a:rPr lang="es-CO" sz="2400" b="1" dirty="0" smtClean="0">
                <a:latin typeface="+mn-lt"/>
                <a:cs typeface="Arial" panose="020B0604020202020204" pitchFamily="34" charset="0"/>
              </a:rPr>
              <a:t> </a:t>
            </a:r>
            <a:endParaRPr lang="es-CO" sz="2400" b="1" dirty="0">
              <a:latin typeface="+mn-lt"/>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859384007"/>
              </p:ext>
            </p:extLst>
          </p:nvPr>
        </p:nvGraphicFramePr>
        <p:xfrm>
          <a:off x="590841" y="1816745"/>
          <a:ext cx="7765366" cy="3472706"/>
        </p:xfrm>
        <a:graphic>
          <a:graphicData uri="http://schemas.openxmlformats.org/drawingml/2006/table">
            <a:tbl>
              <a:tblPr firstRow="1" bandRow="1">
                <a:tableStyleId>{073A0DAA-6AF3-43AB-8588-CEC1D06C72B9}</a:tableStyleId>
              </a:tblPr>
              <a:tblGrid>
                <a:gridCol w="1496802">
                  <a:extLst>
                    <a:ext uri="{9D8B030D-6E8A-4147-A177-3AD203B41FA5}">
                      <a16:colId xmlns="" xmlns:a16="http://schemas.microsoft.com/office/drawing/2014/main" val="1101977012"/>
                    </a:ext>
                  </a:extLst>
                </a:gridCol>
                <a:gridCol w="1567141">
                  <a:extLst>
                    <a:ext uri="{9D8B030D-6E8A-4147-A177-3AD203B41FA5}">
                      <a16:colId xmlns="" xmlns:a16="http://schemas.microsoft.com/office/drawing/2014/main" val="1770361823"/>
                    </a:ext>
                  </a:extLst>
                </a:gridCol>
                <a:gridCol w="1567141">
                  <a:extLst>
                    <a:ext uri="{9D8B030D-6E8A-4147-A177-3AD203B41FA5}">
                      <a16:colId xmlns="" xmlns:a16="http://schemas.microsoft.com/office/drawing/2014/main" val="509726259"/>
                    </a:ext>
                  </a:extLst>
                </a:gridCol>
                <a:gridCol w="1567141">
                  <a:extLst>
                    <a:ext uri="{9D8B030D-6E8A-4147-A177-3AD203B41FA5}">
                      <a16:colId xmlns="" xmlns:a16="http://schemas.microsoft.com/office/drawing/2014/main" val="2341315203"/>
                    </a:ext>
                  </a:extLst>
                </a:gridCol>
                <a:gridCol w="1567141">
                  <a:extLst>
                    <a:ext uri="{9D8B030D-6E8A-4147-A177-3AD203B41FA5}">
                      <a16:colId xmlns="" xmlns:a16="http://schemas.microsoft.com/office/drawing/2014/main" val="3481789487"/>
                    </a:ext>
                  </a:extLst>
                </a:gridCol>
              </a:tblGrid>
              <a:tr h="1735346">
                <a:tc>
                  <a:txBody>
                    <a:bodyPr/>
                    <a:lstStyle/>
                    <a:p>
                      <a:pPr algn="ctr"/>
                      <a:r>
                        <a:rPr lang="es-CO" sz="1100" dirty="0" smtClean="0">
                          <a:latin typeface="Calibri" panose="020F0502020204030204" pitchFamily="34" charset="0"/>
                        </a:rPr>
                        <a:t>5 días hábiles</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10 días hábiles</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15 días hábiles</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30 días hábiles</a:t>
                      </a:r>
                      <a:r>
                        <a:rPr lang="es-CO" sz="1100" baseline="0" dirty="0" smtClean="0">
                          <a:latin typeface="Calibri" panose="020F0502020204030204" pitchFamily="34" charset="0"/>
                        </a:rPr>
                        <a:t> </a:t>
                      </a:r>
                      <a:endParaRPr lang="es-CO" sz="1100" dirty="0">
                        <a:latin typeface="Calibri" panose="020F0502020204030204" pitchFamily="34" charset="0"/>
                      </a:endParaRPr>
                    </a:p>
                  </a:txBody>
                  <a:tcPr anchor="ctr"/>
                </a:tc>
                <a:tc>
                  <a:txBody>
                    <a:bodyPr/>
                    <a:lstStyle/>
                    <a:p>
                      <a:pPr algn="ctr"/>
                      <a:r>
                        <a:rPr lang="es-CO" sz="1100" dirty="0" smtClean="0">
                          <a:latin typeface="Calibri" panose="020F0502020204030204" pitchFamily="34" charset="0"/>
                        </a:rPr>
                        <a:t>Términos</a:t>
                      </a:r>
                      <a:r>
                        <a:rPr lang="es-CO" sz="1100" baseline="0" dirty="0" smtClean="0">
                          <a:latin typeface="Calibri" panose="020F0502020204030204" pitchFamily="34" charset="0"/>
                        </a:rPr>
                        <a:t> establecidos por la autoridad competente</a:t>
                      </a:r>
                      <a:endParaRPr lang="es-CO" sz="1100" dirty="0">
                        <a:latin typeface="Calibri" panose="020F0502020204030204" pitchFamily="34" charset="0"/>
                      </a:endParaRPr>
                    </a:p>
                  </a:txBody>
                  <a:tcPr anchor="ctr"/>
                </a:tc>
                <a:extLst>
                  <a:ext uri="{0D108BD9-81ED-4DB2-BD59-A6C34878D82A}">
                    <a16:rowId xmlns="" xmlns:a16="http://schemas.microsoft.com/office/drawing/2014/main" val="3822911592"/>
                  </a:ext>
                </a:extLst>
              </a:tr>
              <a:tr h="439862">
                <a:tc>
                  <a:txBody>
                    <a:bodyPr/>
                    <a:lstStyle/>
                    <a:p>
                      <a:pPr marL="285750" indent="-285750" algn="just">
                        <a:buFont typeface="Arial" panose="020B0604020202020204" pitchFamily="34" charset="0"/>
                        <a:buChar char="•"/>
                      </a:pPr>
                      <a:r>
                        <a:rPr lang="es-CO" sz="1200" dirty="0" smtClean="0">
                          <a:latin typeface="Calibri" panose="020F0502020204030204" pitchFamily="34" charset="0"/>
                        </a:rPr>
                        <a:t>Solicitudes de información realizada</a:t>
                      </a:r>
                      <a:r>
                        <a:rPr lang="es-CO" sz="1200" baseline="0" dirty="0" smtClean="0">
                          <a:latin typeface="Calibri" panose="020F0502020204030204" pitchFamily="34" charset="0"/>
                        </a:rPr>
                        <a:t> por congresistas </a:t>
                      </a:r>
                      <a:endParaRPr lang="es-CO" sz="1200" dirty="0">
                        <a:latin typeface="Calibri" panose="020F0502020204030204" pitchFamily="34" charset="0"/>
                      </a:endParaRPr>
                    </a:p>
                  </a:txBody>
                  <a:tcPr/>
                </a:tc>
                <a:tc>
                  <a:txBody>
                    <a:bodyPr/>
                    <a:lstStyle/>
                    <a:p>
                      <a:pPr marL="171450" indent="-171450" algn="just">
                        <a:buFont typeface="Arial" panose="020B0604020202020204" pitchFamily="34" charset="0"/>
                        <a:buChar char="•"/>
                      </a:pPr>
                      <a:r>
                        <a:rPr lang="es-CO" sz="1200" dirty="0" smtClean="0">
                          <a:latin typeface="Calibri" panose="020F0502020204030204" pitchFamily="34" charset="0"/>
                        </a:rPr>
                        <a:t>Solicitudes efectuadas por otra entidad pública </a:t>
                      </a:r>
                    </a:p>
                    <a:p>
                      <a:pPr marL="171450" indent="-171450" algn="just">
                        <a:buFont typeface="Arial" panose="020B0604020202020204" pitchFamily="34" charset="0"/>
                        <a:buChar char="•"/>
                      </a:pPr>
                      <a:r>
                        <a:rPr lang="es-CO" sz="1200" dirty="0" smtClean="0">
                          <a:latin typeface="Calibri" panose="020F0502020204030204" pitchFamily="34" charset="0"/>
                        </a:rPr>
                        <a:t>Solicitudes</a:t>
                      </a:r>
                      <a:r>
                        <a:rPr lang="es-CO" sz="1200" baseline="0" dirty="0" smtClean="0">
                          <a:latin typeface="Calibri" panose="020F0502020204030204" pitchFamily="34" charset="0"/>
                        </a:rPr>
                        <a:t> que requieran documentos. </a:t>
                      </a:r>
                      <a:endParaRPr lang="es-CO" sz="1200" dirty="0">
                        <a:latin typeface="Calibri" panose="020F0502020204030204" pitchFamily="34" charset="0"/>
                      </a:endParaRPr>
                    </a:p>
                  </a:txBody>
                  <a:tcPr/>
                </a:tc>
                <a:tc>
                  <a:txBody>
                    <a:bodyPr/>
                    <a:lstStyle/>
                    <a:p>
                      <a:pPr marL="171450" indent="-171450">
                        <a:buFont typeface="Arial" panose="020B0604020202020204" pitchFamily="34" charset="0"/>
                        <a:buChar char="•"/>
                      </a:pPr>
                      <a:r>
                        <a:rPr lang="es-CO" sz="1200" dirty="0" smtClean="0">
                          <a:latin typeface="Calibri" panose="020F0502020204030204" pitchFamily="34" charset="0"/>
                        </a:rPr>
                        <a:t>Peticiones de orden general </a:t>
                      </a:r>
                    </a:p>
                    <a:p>
                      <a:pPr marL="171450" indent="-171450">
                        <a:buFont typeface="Arial" panose="020B0604020202020204" pitchFamily="34" charset="0"/>
                        <a:buChar char="•"/>
                      </a:pPr>
                      <a:r>
                        <a:rPr lang="es-CO" sz="1200" dirty="0" smtClean="0">
                          <a:solidFill>
                            <a:schemeClr val="tx1"/>
                          </a:solidFill>
                          <a:latin typeface="Calibri" panose="020F0502020204030204" pitchFamily="34" charset="0"/>
                        </a:rPr>
                        <a:t>Sugerencias,</a:t>
                      </a:r>
                      <a:r>
                        <a:rPr lang="es-CO" sz="1200" baseline="0" dirty="0" smtClean="0">
                          <a:solidFill>
                            <a:schemeClr val="tx1"/>
                          </a:solidFill>
                          <a:latin typeface="Calibri" panose="020F0502020204030204" pitchFamily="34" charset="0"/>
                        </a:rPr>
                        <a:t> quejas o reclamos depositados por los ciudadanos en los diferentes canales dispuestos por la entidad.</a:t>
                      </a:r>
                      <a:endParaRPr lang="es-CO" sz="1200" dirty="0">
                        <a:solidFill>
                          <a:schemeClr val="tx1"/>
                        </a:solidFill>
                        <a:latin typeface="Calibri" panose="020F0502020204030204" pitchFamily="34" charset="0"/>
                      </a:endParaRPr>
                    </a:p>
                  </a:txBody>
                  <a:tcPr/>
                </a:tc>
                <a:tc>
                  <a:txBody>
                    <a:bodyPr/>
                    <a:lstStyle/>
                    <a:p>
                      <a:pPr marL="171450" indent="-171450" algn="just">
                        <a:buFont typeface="Arial" panose="020B0604020202020204" pitchFamily="34" charset="0"/>
                        <a:buChar char="•"/>
                      </a:pPr>
                      <a:r>
                        <a:rPr lang="es-CO" sz="1200" dirty="0" smtClean="0">
                          <a:latin typeface="Calibri" panose="020F0502020204030204" pitchFamily="34" charset="0"/>
                        </a:rPr>
                        <a:t>Consulta en relación con funciones y</a:t>
                      </a:r>
                      <a:r>
                        <a:rPr lang="es-CO" sz="1200" baseline="0" dirty="0" smtClean="0">
                          <a:latin typeface="Calibri" panose="020F0502020204030204" pitchFamily="34" charset="0"/>
                        </a:rPr>
                        <a:t> competencias de la entidad.</a:t>
                      </a:r>
                      <a:endParaRPr lang="es-CO" sz="1200" dirty="0">
                        <a:latin typeface="Calibri" panose="020F0502020204030204" pitchFamily="34" charset="0"/>
                      </a:endParaRPr>
                    </a:p>
                  </a:txBody>
                  <a:tcPr/>
                </a:tc>
                <a:tc>
                  <a:txBody>
                    <a:bodyPr/>
                    <a:lstStyle/>
                    <a:p>
                      <a:pPr marL="171450" indent="-171450" algn="just">
                        <a:buFont typeface="Arial" panose="020B0604020202020204" pitchFamily="34" charset="0"/>
                        <a:buChar char="•"/>
                      </a:pPr>
                      <a:r>
                        <a:rPr lang="es-CO" sz="1200" dirty="0" smtClean="0">
                          <a:latin typeface="Calibri" panose="020F0502020204030204" pitchFamily="34" charset="0"/>
                        </a:rPr>
                        <a:t>Requerimientos administrativos y judiciales </a:t>
                      </a:r>
                    </a:p>
                    <a:p>
                      <a:pPr marL="171450" indent="-171450" algn="just">
                        <a:buFont typeface="Arial" panose="020B0604020202020204" pitchFamily="34" charset="0"/>
                        <a:buChar char="•"/>
                      </a:pPr>
                      <a:r>
                        <a:rPr lang="es-CO" sz="1200" dirty="0" smtClean="0">
                          <a:latin typeface="Calibri" panose="020F0502020204030204" pitchFamily="34" charset="0"/>
                        </a:rPr>
                        <a:t>Requerimientos que tengan previsto un procedimiento especial en la ley o en el reglamento.</a:t>
                      </a:r>
                      <a:endParaRPr lang="es-CO" sz="1200" dirty="0">
                        <a:latin typeface="Calibri" panose="020F0502020204030204" pitchFamily="34" charset="0"/>
                      </a:endParaRPr>
                    </a:p>
                  </a:txBody>
                  <a:tcPr/>
                </a:tc>
                <a:extLst>
                  <a:ext uri="{0D108BD9-81ED-4DB2-BD59-A6C34878D82A}">
                    <a16:rowId xmlns="" xmlns:a16="http://schemas.microsoft.com/office/drawing/2014/main" val="1302800285"/>
                  </a:ext>
                </a:extLst>
              </a:tr>
            </a:tbl>
          </a:graphicData>
        </a:graphic>
      </p:graphicFrame>
    </p:spTree>
    <p:extLst>
      <p:ext uri="{BB962C8B-B14F-4D97-AF65-F5344CB8AC3E}">
        <p14:creationId xmlns:p14="http://schemas.microsoft.com/office/powerpoint/2010/main" val="3804619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6261</TotalTime>
  <Words>2343</Words>
  <Application>Microsoft Office PowerPoint</Application>
  <PresentationFormat>Presentación en pantalla (4:3)</PresentationFormat>
  <Paragraphs>483</Paragraphs>
  <Slides>27</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Calibri</vt:lpstr>
      <vt:lpstr>Century Gothic</vt:lpstr>
      <vt:lpstr>Open Sans Semibold</vt:lpstr>
      <vt:lpstr>Segoe UI</vt:lpstr>
      <vt:lpstr>Segoe UI Black</vt:lpstr>
      <vt:lpstr>Office Theme</vt:lpstr>
      <vt:lpstr>Presentación de PowerPoint</vt:lpstr>
      <vt:lpstr>INFORME DE PETICIONES, QUEJAS, RECLAMOS Y DENUNCIAS  (PQRDS) Primer trimestre de 2020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f Puyana f</dc:creator>
  <cp:lastModifiedBy>Lenovo</cp:lastModifiedBy>
  <cp:revision>194</cp:revision>
  <dcterms:created xsi:type="dcterms:W3CDTF">2019-07-03T18:30:05Z</dcterms:created>
  <dcterms:modified xsi:type="dcterms:W3CDTF">2020-04-24T17:30:30Z</dcterms:modified>
</cp:coreProperties>
</file>